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63" r:id="rId7"/>
    <p:sldId id="264" r:id="rId8"/>
    <p:sldId id="266" r:id="rId9"/>
    <p:sldId id="267" r:id="rId10"/>
    <p:sldId id="269" r:id="rId11"/>
    <p:sldId id="268" r:id="rId12"/>
    <p:sldId id="270" r:id="rId13"/>
    <p:sldId id="271" r:id="rId14"/>
    <p:sldId id="272" r:id="rId15"/>
    <p:sldId id="274" r:id="rId16"/>
    <p:sldId id="275" r:id="rId17"/>
    <p:sldId id="273" r:id="rId18"/>
    <p:sldId id="276" r:id="rId19"/>
    <p:sldId id="2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BF9FC3-DFAA-4CB3-AFF8-4244BF79971C}" v="7" dt="2026-08-20T14:50:19.1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4" d="100"/>
          <a:sy n="64" d="100"/>
        </p:scale>
        <p:origin x="97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ott Teeples" userId="d10d1ca6b42c3bca" providerId="LiveId" clId="{78CFE640-7FE3-4684-97C4-F392FFF90DBE}"/>
    <pc:docChg chg="custSel modSld">
      <pc:chgData name="Scott Teeples" userId="d10d1ca6b42c3bca" providerId="LiveId" clId="{78CFE640-7FE3-4684-97C4-F392FFF90DBE}" dt="2026-08-20T14:52:24.498" v="58" actId="14100"/>
      <pc:docMkLst>
        <pc:docMk/>
      </pc:docMkLst>
      <pc:sldChg chg="addSp modSp mod">
        <pc:chgData name="Scott Teeples" userId="d10d1ca6b42c3bca" providerId="LiveId" clId="{78CFE640-7FE3-4684-97C4-F392FFF90DBE}" dt="2026-08-20T14:47:03.522" v="19" actId="1076"/>
        <pc:sldMkLst>
          <pc:docMk/>
          <pc:sldMk cId="157886778" sldId="256"/>
        </pc:sldMkLst>
        <pc:spChg chg="add mod">
          <ac:chgData name="Scott Teeples" userId="d10d1ca6b42c3bca" providerId="LiveId" clId="{78CFE640-7FE3-4684-97C4-F392FFF90DBE}" dt="2026-08-20T14:47:03.522" v="19" actId="1076"/>
          <ac:spMkLst>
            <pc:docMk/>
            <pc:sldMk cId="157886778" sldId="256"/>
            <ac:spMk id="4" creationId="{564E8783-FB2E-C8CC-F508-A68175D60F22}"/>
          </ac:spMkLst>
        </pc:spChg>
      </pc:sldChg>
      <pc:sldChg chg="modSp mod">
        <pc:chgData name="Scott Teeples" userId="d10d1ca6b42c3bca" providerId="LiveId" clId="{78CFE640-7FE3-4684-97C4-F392FFF90DBE}" dt="2026-08-20T14:50:52.813" v="29" actId="20577"/>
        <pc:sldMkLst>
          <pc:docMk/>
          <pc:sldMk cId="3761726068" sldId="268"/>
        </pc:sldMkLst>
        <pc:spChg chg="mod">
          <ac:chgData name="Scott Teeples" userId="d10d1ca6b42c3bca" providerId="LiveId" clId="{78CFE640-7FE3-4684-97C4-F392FFF90DBE}" dt="2026-08-20T14:50:52.813" v="29" actId="20577"/>
          <ac:spMkLst>
            <pc:docMk/>
            <pc:sldMk cId="3761726068" sldId="268"/>
            <ac:spMk id="2" creationId="{DE412476-013A-75CB-088A-25E97839D6FA}"/>
          </ac:spMkLst>
        </pc:spChg>
      </pc:sldChg>
      <pc:sldChg chg="modSp mod">
        <pc:chgData name="Scott Teeples" userId="d10d1ca6b42c3bca" providerId="LiveId" clId="{78CFE640-7FE3-4684-97C4-F392FFF90DBE}" dt="2026-08-20T14:50:19.162" v="27" actId="1076"/>
        <pc:sldMkLst>
          <pc:docMk/>
          <pc:sldMk cId="2164297581" sldId="269"/>
        </pc:sldMkLst>
        <pc:spChg chg="mod">
          <ac:chgData name="Scott Teeples" userId="d10d1ca6b42c3bca" providerId="LiveId" clId="{78CFE640-7FE3-4684-97C4-F392FFF90DBE}" dt="2026-08-20T14:49:52.423" v="21" actId="20577"/>
          <ac:spMkLst>
            <pc:docMk/>
            <pc:sldMk cId="2164297581" sldId="269"/>
            <ac:spMk id="2" creationId="{5F872DB4-AD45-FB7D-6019-FAE9B23B763E}"/>
          </ac:spMkLst>
        </pc:spChg>
        <pc:picChg chg="mod">
          <ac:chgData name="Scott Teeples" userId="d10d1ca6b42c3bca" providerId="LiveId" clId="{78CFE640-7FE3-4684-97C4-F392FFF90DBE}" dt="2026-08-20T14:50:19.162" v="27" actId="1076"/>
          <ac:picMkLst>
            <pc:docMk/>
            <pc:sldMk cId="2164297581" sldId="269"/>
            <ac:picMk id="6146" creationId="{B8D4FC4B-71FE-5D88-3B7C-B25DE8E3ED43}"/>
          </ac:picMkLst>
        </pc:picChg>
      </pc:sldChg>
      <pc:sldChg chg="modSp mod">
        <pc:chgData name="Scott Teeples" userId="d10d1ca6b42c3bca" providerId="LiveId" clId="{78CFE640-7FE3-4684-97C4-F392FFF90DBE}" dt="2026-08-20T14:52:24.498" v="58" actId="14100"/>
        <pc:sldMkLst>
          <pc:docMk/>
          <pc:sldMk cId="1109046531" sldId="270"/>
        </pc:sldMkLst>
        <pc:spChg chg="mod">
          <ac:chgData name="Scott Teeples" userId="d10d1ca6b42c3bca" providerId="LiveId" clId="{78CFE640-7FE3-4684-97C4-F392FFF90DBE}" dt="2026-08-20T14:52:24.498" v="58" actId="14100"/>
          <ac:spMkLst>
            <pc:docMk/>
            <pc:sldMk cId="1109046531" sldId="270"/>
            <ac:spMk id="2" creationId="{77584360-3341-B0C2-6020-3FC4DC7F8E6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DC5E2-3F29-1461-614C-A55FB65907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A7C0BB2-B84E-C4A8-B931-D4CC50A9D3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3305ED5-A8EA-1E02-4F51-83321AFAF3C5}"/>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5" name="Footer Placeholder 4">
            <a:extLst>
              <a:ext uri="{FF2B5EF4-FFF2-40B4-BE49-F238E27FC236}">
                <a16:creationId xmlns:a16="http://schemas.microsoft.com/office/drawing/2014/main" id="{515FB57B-34F3-8ECE-B2B1-9D7848DD16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A73EFE-FC9F-49D3-27C7-0A4375300C6A}"/>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1865505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06A23-1C22-9A1F-C183-4F4E0177D2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6C7DD2B-D202-7796-C161-422FB59C37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3C31BB-D27A-B127-B91E-C9CC9EE81392}"/>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5" name="Footer Placeholder 4">
            <a:extLst>
              <a:ext uri="{FF2B5EF4-FFF2-40B4-BE49-F238E27FC236}">
                <a16:creationId xmlns:a16="http://schemas.microsoft.com/office/drawing/2014/main" id="{7FD7E558-EEB0-A983-51D4-EE68F53397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25C95D-B75A-6F39-727B-C18A88BEE160}"/>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2577178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18C6AE-5406-015E-0FA5-8FE63D034F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8E3980A-A3BD-E790-31E5-CABDCADCF6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CB3735-0944-1A6A-28EA-729046599EEC}"/>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5" name="Footer Placeholder 4">
            <a:extLst>
              <a:ext uri="{FF2B5EF4-FFF2-40B4-BE49-F238E27FC236}">
                <a16:creationId xmlns:a16="http://schemas.microsoft.com/office/drawing/2014/main" id="{67F849E0-51E8-81D7-DB79-4538D10076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05D6DA-51B4-7FBD-83AE-2222FE362BA6}"/>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4092718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DB21A-35B7-6212-F057-5393895823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7FF115-3CC8-B4C9-B28A-F6F581C0D8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0786AB-C48A-03B7-1E39-98EFCE767205}"/>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5" name="Footer Placeholder 4">
            <a:extLst>
              <a:ext uri="{FF2B5EF4-FFF2-40B4-BE49-F238E27FC236}">
                <a16:creationId xmlns:a16="http://schemas.microsoft.com/office/drawing/2014/main" id="{E7036D3A-2851-5EA0-7D65-544930E75B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5B10DE-8375-4993-E6BE-FB8956AC4F1B}"/>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1317377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9BE4E-466F-27F4-6984-F7760EF4DD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74C3DB-8E11-5126-8136-5D80F75FB5C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5636B1-BD40-4C0B-F96E-9C74D74F3C31}"/>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5" name="Footer Placeholder 4">
            <a:extLst>
              <a:ext uri="{FF2B5EF4-FFF2-40B4-BE49-F238E27FC236}">
                <a16:creationId xmlns:a16="http://schemas.microsoft.com/office/drawing/2014/main" id="{85F6D95B-FAC0-CF67-2DFC-B7F0F04FD6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35FFD5-A290-5D75-A3D0-BB260341EF0E}"/>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104515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CE5E2-C943-99DD-695E-9813C2EF5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43CD1A-04A4-8764-849B-ABE3665122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24367BA-4F9A-1699-974C-6B6854A352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8C7B437-89EC-B092-ECBD-97E8B6989C27}"/>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6" name="Footer Placeholder 5">
            <a:extLst>
              <a:ext uri="{FF2B5EF4-FFF2-40B4-BE49-F238E27FC236}">
                <a16:creationId xmlns:a16="http://schemas.microsoft.com/office/drawing/2014/main" id="{00FE6AD7-6708-1279-5A2E-308C8F3A2B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2CD6BC-D38D-FD3C-8491-DF0CFBA2E67D}"/>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33418318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C9FA4-9770-D948-7EEA-684403977E6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2C5A42-61AD-C853-2413-71C330C533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86C3CF-A9EE-AB58-2616-82CED0596DB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52DA3F-936D-5114-DC4C-2DB2B90C56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ABD834-0E02-7998-36BE-88FA1038F3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B81D87-C313-F2EE-31D1-FA091370AB66}"/>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8" name="Footer Placeholder 7">
            <a:extLst>
              <a:ext uri="{FF2B5EF4-FFF2-40B4-BE49-F238E27FC236}">
                <a16:creationId xmlns:a16="http://schemas.microsoft.com/office/drawing/2014/main" id="{F89A2F36-596C-E3F4-7D9A-9C8D927B813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550657-7B9F-1947-1972-2D60B519F80E}"/>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1678783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0F039-242A-87AB-7112-A8B363CDFAF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B03ED6D-FE22-76FD-EEEA-B11F7BC91EC3}"/>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4" name="Footer Placeholder 3">
            <a:extLst>
              <a:ext uri="{FF2B5EF4-FFF2-40B4-BE49-F238E27FC236}">
                <a16:creationId xmlns:a16="http://schemas.microsoft.com/office/drawing/2014/main" id="{5DE4EBD1-AA70-5E0A-D003-D78CEC26EE5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EE5692-4528-B5F8-4F15-1194BF3DCCA6}"/>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2621813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3E8892-3A71-49C5-9F8B-4015835CCC55}"/>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3" name="Footer Placeholder 2">
            <a:extLst>
              <a:ext uri="{FF2B5EF4-FFF2-40B4-BE49-F238E27FC236}">
                <a16:creationId xmlns:a16="http://schemas.microsoft.com/office/drawing/2014/main" id="{6EF48C7A-2111-EB11-5AF1-0500C89485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21E850-4DBF-366E-8D9D-7C3BAE3F953B}"/>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928907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8D9A3-6833-B99E-B9FC-4C28AE9973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0D34DCA-DDB0-5CFF-DF08-3E9A3A6299A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119E73-062B-DBD2-015C-E523B65408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B544CE-14C8-34C6-F2FE-CBE25F04A0C4}"/>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6" name="Footer Placeholder 5">
            <a:extLst>
              <a:ext uri="{FF2B5EF4-FFF2-40B4-BE49-F238E27FC236}">
                <a16:creationId xmlns:a16="http://schemas.microsoft.com/office/drawing/2014/main" id="{FA6FD8D8-1999-8320-22C8-FC7DA61524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043AB6-FB6F-ADD5-6AEA-020FD2AE4EC8}"/>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1244565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4A9F-5DB6-6F8E-62BD-6ACD00C9FC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E10C5B-A8D2-C131-AE80-96C6E439CD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FDC15E-17F3-7817-D73D-65DC469A6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0992C5-59FA-8D02-EC96-B5B945108A42}"/>
              </a:ext>
            </a:extLst>
          </p:cNvPr>
          <p:cNvSpPr>
            <a:spLocks noGrp="1"/>
          </p:cNvSpPr>
          <p:nvPr>
            <p:ph type="dt" sz="half" idx="10"/>
          </p:nvPr>
        </p:nvSpPr>
        <p:spPr/>
        <p:txBody>
          <a:bodyPr/>
          <a:lstStyle/>
          <a:p>
            <a:fld id="{AC07B286-37FE-445C-BF3D-B354C46E561C}" type="datetimeFigureOut">
              <a:rPr lang="en-US" smtClean="0"/>
              <a:t>8/20/2026</a:t>
            </a:fld>
            <a:endParaRPr lang="en-US"/>
          </a:p>
        </p:txBody>
      </p:sp>
      <p:sp>
        <p:nvSpPr>
          <p:cNvPr id="6" name="Footer Placeholder 5">
            <a:extLst>
              <a:ext uri="{FF2B5EF4-FFF2-40B4-BE49-F238E27FC236}">
                <a16:creationId xmlns:a16="http://schemas.microsoft.com/office/drawing/2014/main" id="{6A8CB7CF-2E17-4444-435F-0899F54149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0DB840-F8D6-DCBD-5789-9AB84CC96E22}"/>
              </a:ext>
            </a:extLst>
          </p:cNvPr>
          <p:cNvSpPr>
            <a:spLocks noGrp="1"/>
          </p:cNvSpPr>
          <p:nvPr>
            <p:ph type="sldNum" sz="quarter" idx="12"/>
          </p:nvPr>
        </p:nvSpPr>
        <p:spPr/>
        <p:txBody>
          <a:bodyPr/>
          <a:lstStyle/>
          <a:p>
            <a:fld id="{2467C439-234E-4D57-82CC-A53214008ED2}" type="slidenum">
              <a:rPr lang="en-US" smtClean="0"/>
              <a:t>‹#›</a:t>
            </a:fld>
            <a:endParaRPr lang="en-US"/>
          </a:p>
        </p:txBody>
      </p:sp>
    </p:spTree>
    <p:extLst>
      <p:ext uri="{BB962C8B-B14F-4D97-AF65-F5344CB8AC3E}">
        <p14:creationId xmlns:p14="http://schemas.microsoft.com/office/powerpoint/2010/main" val="3335411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3C7FAF-995E-95B4-03E1-847C1E871CD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DE3105-FFC4-C567-5A1D-F706DE7992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37D0D0-BC42-0DA7-60D9-07C9D7214B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C07B286-37FE-445C-BF3D-B354C46E561C}" type="datetimeFigureOut">
              <a:rPr lang="en-US" smtClean="0"/>
              <a:t>8/20/2026</a:t>
            </a:fld>
            <a:endParaRPr lang="en-US"/>
          </a:p>
        </p:txBody>
      </p:sp>
      <p:sp>
        <p:nvSpPr>
          <p:cNvPr id="5" name="Footer Placeholder 4">
            <a:extLst>
              <a:ext uri="{FF2B5EF4-FFF2-40B4-BE49-F238E27FC236}">
                <a16:creationId xmlns:a16="http://schemas.microsoft.com/office/drawing/2014/main" id="{8837954F-0B64-D9D0-A2C1-C3B66E6A04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AD10B88-8DB0-A9C4-7FE9-CAC2828DE5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467C439-234E-4D57-82CC-A53214008ED2}" type="slidenum">
              <a:rPr lang="en-US" smtClean="0"/>
              <a:t>‹#›</a:t>
            </a:fld>
            <a:endParaRPr lang="en-US"/>
          </a:p>
        </p:txBody>
      </p:sp>
    </p:spTree>
    <p:extLst>
      <p:ext uri="{BB962C8B-B14F-4D97-AF65-F5344CB8AC3E}">
        <p14:creationId xmlns:p14="http://schemas.microsoft.com/office/powerpoint/2010/main" val="4204358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mailto:sfteeples@outlook.com" TargetMode="External"/><Relationship Id="rId2" Type="http://schemas.openxmlformats.org/officeDocument/2006/relationships/hyperlink" Target="http://www.nafce.org/" TargetMode="Externa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0D050-3D0C-9BD3-F0E8-58F14BA902F7}"/>
              </a:ext>
            </a:extLst>
          </p:cNvPr>
          <p:cNvSpPr>
            <a:spLocks noGrp="1"/>
          </p:cNvSpPr>
          <p:nvPr>
            <p:ph type="ctrTitle"/>
          </p:nvPr>
        </p:nvSpPr>
        <p:spPr>
          <a:xfrm>
            <a:off x="257331" y="247338"/>
            <a:ext cx="11677337" cy="5909871"/>
          </a:xfrm>
        </p:spPr>
        <p:txBody>
          <a:bodyPr>
            <a:normAutofit fontScale="90000"/>
          </a:bodyPr>
          <a:lstStyle/>
          <a:p>
            <a:r>
              <a:rPr lang="en-US" sz="3600" dirty="0"/>
              <a:t>National Association for Family and Community Education</a:t>
            </a:r>
            <a:br>
              <a:rPr lang="en-US" dirty="0"/>
            </a:br>
            <a:r>
              <a:rPr lang="en-US" sz="8900" dirty="0"/>
              <a:t>Open Brochure Contest</a:t>
            </a:r>
            <a:br>
              <a:rPr lang="en-US" sz="8900" dirty="0"/>
            </a:br>
            <a:br>
              <a:rPr lang="en-US" sz="2700" dirty="0"/>
            </a:br>
            <a:br>
              <a:rPr lang="en-US" sz="2700" dirty="0"/>
            </a:br>
            <a:br>
              <a:rPr lang="en-US" sz="2700" dirty="0"/>
            </a:br>
            <a:br>
              <a:rPr lang="en-US" sz="2700" dirty="0"/>
            </a:br>
            <a:br>
              <a:rPr lang="en-US" sz="2700" dirty="0"/>
            </a:br>
            <a:br>
              <a:rPr lang="en-US" sz="2700" dirty="0"/>
            </a:br>
            <a:br>
              <a:rPr lang="en-US" sz="2700" dirty="0"/>
            </a:br>
            <a:br>
              <a:rPr lang="en-US" dirty="0"/>
            </a:br>
            <a:br>
              <a:rPr lang="en-US" dirty="0"/>
            </a:br>
            <a:r>
              <a:rPr lang="en-US" sz="3600" dirty="0"/>
              <a:t>Presentation by Scott Teeples</a:t>
            </a:r>
          </a:p>
        </p:txBody>
      </p:sp>
      <p:sp>
        <p:nvSpPr>
          <p:cNvPr id="3" name="Subtitle 2">
            <a:extLst>
              <a:ext uri="{FF2B5EF4-FFF2-40B4-BE49-F238E27FC236}">
                <a16:creationId xmlns:a16="http://schemas.microsoft.com/office/drawing/2014/main" id="{E03BDF54-F51E-45FB-2D6E-45093A33783D}"/>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pic>
        <p:nvPicPr>
          <p:cNvPr id="6" name="Picture 5">
            <a:extLst>
              <a:ext uri="{FF2B5EF4-FFF2-40B4-BE49-F238E27FC236}">
                <a16:creationId xmlns:a16="http://schemas.microsoft.com/office/drawing/2014/main" id="{20755D59-4A7A-5D6E-4C69-75B31D71114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21248561">
            <a:off x="2697537" y="2289899"/>
            <a:ext cx="1231429" cy="2819324"/>
          </a:xfrm>
          <a:prstGeom prst="rect">
            <a:avLst/>
          </a:prstGeom>
        </p:spPr>
      </p:pic>
      <p:pic>
        <p:nvPicPr>
          <p:cNvPr id="7" name="Picture 6">
            <a:extLst>
              <a:ext uri="{FF2B5EF4-FFF2-40B4-BE49-F238E27FC236}">
                <a16:creationId xmlns:a16="http://schemas.microsoft.com/office/drawing/2014/main" id="{8885791D-9204-BE78-095C-0690AC38EF6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537435">
            <a:off x="4316783" y="2320452"/>
            <a:ext cx="1231429" cy="2758219"/>
          </a:xfrm>
          <a:prstGeom prst="rect">
            <a:avLst/>
          </a:prstGeom>
        </p:spPr>
      </p:pic>
      <p:pic>
        <p:nvPicPr>
          <p:cNvPr id="8" name="Picture 7">
            <a:extLst>
              <a:ext uri="{FF2B5EF4-FFF2-40B4-BE49-F238E27FC236}">
                <a16:creationId xmlns:a16="http://schemas.microsoft.com/office/drawing/2014/main" id="{832BF421-6A0A-49DF-E54D-80CD02E99DA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rot="21356011">
            <a:off x="6095999" y="2295181"/>
            <a:ext cx="1231429" cy="2808765"/>
          </a:xfrm>
          <a:prstGeom prst="rect">
            <a:avLst/>
          </a:prstGeom>
        </p:spPr>
      </p:pic>
      <p:pic>
        <p:nvPicPr>
          <p:cNvPr id="10" name="Picture 9">
            <a:extLst>
              <a:ext uri="{FF2B5EF4-FFF2-40B4-BE49-F238E27FC236}">
                <a16:creationId xmlns:a16="http://schemas.microsoft.com/office/drawing/2014/main" id="{7366306D-51A0-098C-3E5C-3A9E82AB821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rot="20815402">
            <a:off x="7927844" y="2278504"/>
            <a:ext cx="1216724" cy="2842119"/>
          </a:xfrm>
          <a:prstGeom prst="rect">
            <a:avLst/>
          </a:prstGeom>
        </p:spPr>
      </p:pic>
      <p:pic>
        <p:nvPicPr>
          <p:cNvPr id="45" name="Picture 44">
            <a:extLst>
              <a:ext uri="{FF2B5EF4-FFF2-40B4-BE49-F238E27FC236}">
                <a16:creationId xmlns:a16="http://schemas.microsoft.com/office/drawing/2014/main" id="{A4BBE13B-EA7F-3882-1DBE-4504699BBE7A}"/>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rot="346592">
            <a:off x="9718362" y="2299792"/>
            <a:ext cx="1231429" cy="2799540"/>
          </a:xfrm>
          <a:prstGeom prst="rect">
            <a:avLst/>
          </a:prstGeom>
        </p:spPr>
      </p:pic>
      <p:pic>
        <p:nvPicPr>
          <p:cNvPr id="48" name="Picture 47" descr="A poster with text and images&#10;&#10;Description automatically generated">
            <a:extLst>
              <a:ext uri="{FF2B5EF4-FFF2-40B4-BE49-F238E27FC236}">
                <a16:creationId xmlns:a16="http://schemas.microsoft.com/office/drawing/2014/main" id="{BB1A2A1F-CEC7-B2F3-D095-AC3FE0C9BC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34265">
            <a:off x="1055419" y="2251074"/>
            <a:ext cx="1231429" cy="2842119"/>
          </a:xfrm>
          <a:prstGeom prst="rect">
            <a:avLst/>
          </a:prstGeom>
        </p:spPr>
      </p:pic>
      <p:sp>
        <p:nvSpPr>
          <p:cNvPr id="4" name="TextBox 3">
            <a:extLst>
              <a:ext uri="{FF2B5EF4-FFF2-40B4-BE49-F238E27FC236}">
                <a16:creationId xmlns:a16="http://schemas.microsoft.com/office/drawing/2014/main" id="{564E8783-FB2E-C8CC-F508-A68175D60F22}"/>
              </a:ext>
            </a:extLst>
          </p:cNvPr>
          <p:cNvSpPr txBox="1"/>
          <p:nvPr/>
        </p:nvSpPr>
        <p:spPr>
          <a:xfrm>
            <a:off x="9580603" y="5972543"/>
            <a:ext cx="1789016" cy="369332"/>
          </a:xfrm>
          <a:prstGeom prst="rect">
            <a:avLst/>
          </a:prstGeom>
          <a:noFill/>
        </p:spPr>
        <p:txBody>
          <a:bodyPr wrap="none" rtlCol="0">
            <a:spAutoFit/>
          </a:bodyPr>
          <a:lstStyle/>
          <a:p>
            <a:r>
              <a:rPr lang="en-US" dirty="0"/>
              <a:t>Revised 8-20-26</a:t>
            </a:r>
          </a:p>
        </p:txBody>
      </p:sp>
    </p:spTree>
    <p:extLst>
      <p:ext uri="{BB962C8B-B14F-4D97-AF65-F5344CB8AC3E}">
        <p14:creationId xmlns:p14="http://schemas.microsoft.com/office/powerpoint/2010/main" val="157886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612A0F97-0EE4-3BD7-8DA7-C4232F5676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872DB4-AD45-FB7D-6019-FAE9B23B763E}"/>
              </a:ext>
            </a:extLst>
          </p:cNvPr>
          <p:cNvSpPr>
            <a:spLocks noGrp="1"/>
          </p:cNvSpPr>
          <p:nvPr>
            <p:ph type="ctrTitle"/>
          </p:nvPr>
        </p:nvSpPr>
        <p:spPr>
          <a:xfrm>
            <a:off x="134911" y="1558146"/>
            <a:ext cx="11375036" cy="4542020"/>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br>
              <a:rPr lang="en-US" sz="4400" dirty="0">
                <a:solidFill>
                  <a:srgbClr val="000000"/>
                </a:solidFill>
                <a:latin typeface="Times New Roman" panose="02020603050405020304" pitchFamily="18" charset="0"/>
              </a:rPr>
            </a:br>
            <a:br>
              <a:rPr lang="en-US" sz="4400" dirty="0">
                <a:solidFill>
                  <a:srgbClr val="000000"/>
                </a:solidFill>
                <a:latin typeface="Symbol" panose="05050102010706020507" pitchFamily="18" charset="2"/>
              </a:rPr>
            </a:br>
            <a:r>
              <a:rPr lang="en-US" sz="4000" dirty="0">
                <a:solidFill>
                  <a:srgbClr val="000000"/>
                </a:solidFill>
                <a:latin typeface="Times New Roman" panose="02020603050405020304" pitchFamily="18" charset="0"/>
              </a:rPr>
              <a:t>Contact information, located on the back of the brochure, should include things such as the name of organization or group, addresses, phone numbers, web site addresses and other important contact information. </a:t>
            </a:r>
            <a:br>
              <a:rPr lang="en-US" sz="4000" dirty="0">
                <a:solidFill>
                  <a:srgbClr val="000000"/>
                </a:solidFill>
                <a:latin typeface="Times New Roman" panose="02020603050405020304" pitchFamily="18" charset="0"/>
              </a:rPr>
            </a:br>
            <a:br>
              <a:rPr lang="en-US" sz="4000" dirty="0">
                <a:solidFill>
                  <a:srgbClr val="000000"/>
                </a:solidFill>
                <a:latin typeface="Times New Roman" panose="02020603050405020304" pitchFamily="18" charset="0"/>
              </a:rPr>
            </a:br>
            <a:r>
              <a:rPr lang="en-US" sz="4000" kern="0" dirty="0">
                <a:effectLst/>
                <a:latin typeface="Times New Roman" panose="02020603050405020304" pitchFamily="18" charset="0"/>
                <a:ea typeface="Calibri" panose="020F0502020204030204" pitchFamily="34" charset="0"/>
              </a:rPr>
              <a:t>Each brochure contestant must email the brochure computer file or email the scanned brochure to the National FCE Headquarters and the current National FCE President </a:t>
            </a:r>
            <a:r>
              <a:rPr lang="en-US" sz="4000" b="1" u="sng" kern="0" dirty="0">
                <a:effectLst/>
                <a:latin typeface="Times New Roman" panose="02020603050405020304" pitchFamily="18" charset="0"/>
                <a:ea typeface="Calibri" panose="020F0502020204030204" pitchFamily="34" charset="0"/>
              </a:rPr>
              <a:t>on/or before April 15 of the current year.</a:t>
            </a:r>
            <a:r>
              <a:rPr lang="en-US" sz="4000" kern="0" dirty="0">
                <a:effectLst/>
                <a:latin typeface="Times New Roman" panose="02020603050405020304" pitchFamily="18" charset="0"/>
                <a:ea typeface="Calibri" panose="020F0502020204030204" pitchFamily="34" charset="0"/>
              </a:rPr>
              <a:t>  Please ask for confirmation of your email </a:t>
            </a:r>
            <a:endParaRPr lang="en-US" sz="4000" dirty="0">
              <a:latin typeface="+mn-lt"/>
            </a:endParaRPr>
          </a:p>
        </p:txBody>
      </p:sp>
      <p:sp>
        <p:nvSpPr>
          <p:cNvPr id="3" name="Subtitle 2">
            <a:extLst>
              <a:ext uri="{FF2B5EF4-FFF2-40B4-BE49-F238E27FC236}">
                <a16:creationId xmlns:a16="http://schemas.microsoft.com/office/drawing/2014/main" id="{CF7B0692-22B8-01CA-87C8-CD7E94BCC35D}"/>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37AAC827-679F-99DB-0BB7-01BFD80A1B4A}"/>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Other Instructions (cont.)</a:t>
            </a:r>
          </a:p>
        </p:txBody>
      </p:sp>
      <p:pic>
        <p:nvPicPr>
          <p:cNvPr id="6146" name="Picture 2" descr="Save The Date Clipart Images | Free Download | PNG ...">
            <a:extLst>
              <a:ext uri="{FF2B5EF4-FFF2-40B4-BE49-F238E27FC236}">
                <a16:creationId xmlns:a16="http://schemas.microsoft.com/office/drawing/2014/main" id="{B8D4FC4B-71FE-5D88-3B7C-B25DE8E3ED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3131" y="2435250"/>
            <a:ext cx="1273951" cy="1188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297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FCB158E7-2A87-25BB-0179-34581FA102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412476-013A-75CB-088A-25E97839D6FA}"/>
              </a:ext>
            </a:extLst>
          </p:cNvPr>
          <p:cNvSpPr>
            <a:spLocks noGrp="1"/>
          </p:cNvSpPr>
          <p:nvPr>
            <p:ph type="ctrTitle"/>
          </p:nvPr>
        </p:nvSpPr>
        <p:spPr>
          <a:xfrm>
            <a:off x="408482" y="2148761"/>
            <a:ext cx="11375036" cy="3716012"/>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br>
              <a:rPr lang="en-US" sz="4400" dirty="0">
                <a:solidFill>
                  <a:srgbClr val="000000"/>
                </a:solidFill>
                <a:latin typeface="Times New Roman" panose="02020603050405020304" pitchFamily="18" charset="0"/>
              </a:rPr>
            </a:br>
            <a:br>
              <a:rPr lang="en-US" sz="4400" dirty="0">
                <a:solidFill>
                  <a:srgbClr val="000000"/>
                </a:solidFill>
                <a:latin typeface="Symbol" panose="05050102010706020507" pitchFamily="18" charset="2"/>
              </a:rPr>
            </a:br>
            <a:br>
              <a:rPr lang="en-US" sz="4400" dirty="0">
                <a:solidFill>
                  <a:srgbClr val="000000"/>
                </a:solidFill>
                <a:latin typeface="Symbol" panose="05050102010706020507" pitchFamily="18" charset="2"/>
              </a:rPr>
            </a:br>
            <a:r>
              <a:rPr lang="en-US" sz="4000" dirty="0">
                <a:solidFill>
                  <a:srgbClr val="000000"/>
                </a:solidFill>
                <a:latin typeface="+mn-lt"/>
              </a:rPr>
              <a:t>An option would be to bring, or send, a minimum of </a:t>
            </a:r>
            <a:r>
              <a:rPr lang="en-US" sz="4000" b="1" dirty="0">
                <a:solidFill>
                  <a:srgbClr val="000000"/>
                </a:solidFill>
                <a:latin typeface="+mn-lt"/>
              </a:rPr>
              <a:t>30 </a:t>
            </a:r>
            <a:r>
              <a:rPr lang="en-US" sz="4000" dirty="0">
                <a:solidFill>
                  <a:srgbClr val="000000"/>
                </a:solidFill>
                <a:latin typeface="+mn-lt"/>
              </a:rPr>
              <a:t>original brochures to the National FCE Conference. These would be laid out and shared with those attending the conference in the display area OR put</a:t>
            </a:r>
            <a:br>
              <a:rPr lang="en-US" sz="4000" dirty="0">
                <a:solidFill>
                  <a:srgbClr val="000000"/>
                </a:solidFill>
                <a:latin typeface="+mn-lt"/>
              </a:rPr>
            </a:br>
            <a:r>
              <a:rPr lang="en-US" sz="4000" dirty="0">
                <a:solidFill>
                  <a:srgbClr val="000000"/>
                </a:solidFill>
                <a:latin typeface="+mn-lt"/>
              </a:rPr>
              <a:t> in the conference welcome bag. </a:t>
            </a: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Contestants are encouraged, but not </a:t>
            </a:r>
            <a:br>
              <a:rPr lang="en-US" sz="4000" dirty="0">
                <a:solidFill>
                  <a:srgbClr val="000000"/>
                </a:solidFill>
                <a:latin typeface="+mn-lt"/>
              </a:rPr>
            </a:br>
            <a:r>
              <a:rPr lang="en-US" sz="4000" dirty="0">
                <a:solidFill>
                  <a:srgbClr val="000000"/>
                </a:solidFill>
                <a:latin typeface="+mn-lt"/>
              </a:rPr>
              <a:t>required, to attend the National </a:t>
            </a:r>
            <a:br>
              <a:rPr lang="en-US" sz="4000" dirty="0">
                <a:solidFill>
                  <a:srgbClr val="000000"/>
                </a:solidFill>
                <a:latin typeface="+mn-lt"/>
              </a:rPr>
            </a:br>
            <a:r>
              <a:rPr lang="en-US" sz="4000" dirty="0">
                <a:solidFill>
                  <a:srgbClr val="000000"/>
                </a:solidFill>
                <a:latin typeface="+mn-lt"/>
              </a:rPr>
              <a:t>FCE Conference. </a:t>
            </a:r>
            <a:endParaRPr lang="en-US" sz="4000" dirty="0">
              <a:latin typeface="+mn-lt"/>
            </a:endParaRPr>
          </a:p>
        </p:txBody>
      </p:sp>
      <p:sp>
        <p:nvSpPr>
          <p:cNvPr id="3" name="Subtitle 2">
            <a:extLst>
              <a:ext uri="{FF2B5EF4-FFF2-40B4-BE49-F238E27FC236}">
                <a16:creationId xmlns:a16="http://schemas.microsoft.com/office/drawing/2014/main" id="{625C7ECE-E71B-99B3-A18D-B40CECB3EC14}"/>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F5ACD717-B28A-98E8-42AD-DE7C7DF8086C}"/>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Other Instructions (cont.)</a:t>
            </a:r>
          </a:p>
        </p:txBody>
      </p:sp>
      <p:pic>
        <p:nvPicPr>
          <p:cNvPr id="4" name="Picture 3" descr="A poster with text and images&#10;&#10;Description automatically generated">
            <a:extLst>
              <a:ext uri="{FF2B5EF4-FFF2-40B4-BE49-F238E27FC236}">
                <a16:creationId xmlns:a16="http://schemas.microsoft.com/office/drawing/2014/main" id="{60F4E214-CFF2-5D96-FF20-811933F8B7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6635" y="2818282"/>
            <a:ext cx="1424066" cy="3286723"/>
          </a:xfrm>
          <a:prstGeom prst="rect">
            <a:avLst/>
          </a:prstGeom>
        </p:spPr>
      </p:pic>
    </p:spTree>
    <p:extLst>
      <p:ext uri="{BB962C8B-B14F-4D97-AF65-F5344CB8AC3E}">
        <p14:creationId xmlns:p14="http://schemas.microsoft.com/office/powerpoint/2010/main" val="3761726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0B9DF7A1-C169-E939-330C-6DB7A78AE2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84360-3341-B0C2-6020-3FC4DC7F8E6C}"/>
              </a:ext>
            </a:extLst>
          </p:cNvPr>
          <p:cNvSpPr>
            <a:spLocks noGrp="1"/>
          </p:cNvSpPr>
          <p:nvPr>
            <p:ph type="ctrTitle"/>
          </p:nvPr>
        </p:nvSpPr>
        <p:spPr>
          <a:xfrm>
            <a:off x="408482" y="1753850"/>
            <a:ext cx="11375036" cy="4856812"/>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br>
              <a:rPr lang="en-US" sz="4400" dirty="0">
                <a:solidFill>
                  <a:srgbClr val="000000"/>
                </a:solidFill>
                <a:latin typeface="Times New Roman" panose="02020603050405020304" pitchFamily="18" charset="0"/>
              </a:rPr>
            </a:br>
            <a:br>
              <a:rPr lang="en-US" sz="4400" dirty="0">
                <a:solidFill>
                  <a:srgbClr val="000000"/>
                </a:solidFill>
                <a:latin typeface="Symbol" panose="05050102010706020507" pitchFamily="18" charset="2"/>
              </a:rPr>
            </a:br>
            <a:br>
              <a:rPr lang="en-US" sz="4400" dirty="0">
                <a:solidFill>
                  <a:srgbClr val="000000"/>
                </a:solidFill>
                <a:latin typeface="Symbol" panose="05050102010706020507" pitchFamily="18" charset="2"/>
              </a:rPr>
            </a:br>
            <a:r>
              <a:rPr lang="en-US" sz="4000" dirty="0">
                <a:solidFill>
                  <a:srgbClr val="000000"/>
                </a:solidFill>
                <a:latin typeface="+mn-lt"/>
              </a:rPr>
              <a:t>Read all the instructions and guidelines </a:t>
            </a:r>
            <a:br>
              <a:rPr lang="en-US" sz="4000" dirty="0">
                <a:solidFill>
                  <a:srgbClr val="000000"/>
                </a:solidFill>
                <a:latin typeface="+mn-lt"/>
              </a:rPr>
            </a:br>
            <a:r>
              <a:rPr lang="en-US" sz="4000" dirty="0">
                <a:solidFill>
                  <a:srgbClr val="000000"/>
                </a:solidFill>
                <a:latin typeface="+mn-lt"/>
              </a:rPr>
              <a:t>listed in the Open Brochure Contest </a:t>
            </a:r>
            <a:br>
              <a:rPr lang="en-US" sz="4000" dirty="0">
                <a:solidFill>
                  <a:srgbClr val="000000"/>
                </a:solidFill>
                <a:latin typeface="+mn-lt"/>
              </a:rPr>
            </a:br>
            <a:r>
              <a:rPr lang="en-US" sz="4000" dirty="0">
                <a:solidFill>
                  <a:srgbClr val="000000"/>
                </a:solidFill>
                <a:latin typeface="+mn-lt"/>
              </a:rPr>
              <a:t>Instructions.</a:t>
            </a: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Review and understand the Open Brochure Judging Sheet. Read it carefully and understand each of the areas the brochure is judged on. </a:t>
            </a: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Make sure your brochures and entry forms are submitted via email to National FCE </a:t>
            </a:r>
            <a:r>
              <a:rPr lang="en-US" sz="4000" dirty="0">
                <a:solidFill>
                  <a:srgbClr val="FF0000"/>
                </a:solidFill>
                <a:latin typeface="+mn-lt"/>
              </a:rPr>
              <a:t>headquarters on/before April 15</a:t>
            </a:r>
            <a:r>
              <a:rPr lang="en-US" sz="4000" dirty="0">
                <a:solidFill>
                  <a:srgbClr val="000000"/>
                </a:solidFill>
                <a:latin typeface="+mn-lt"/>
              </a:rPr>
              <a:t>. </a:t>
            </a:r>
            <a:endParaRPr lang="en-US" sz="4000" dirty="0">
              <a:latin typeface="+mn-lt"/>
            </a:endParaRPr>
          </a:p>
        </p:txBody>
      </p:sp>
      <p:sp>
        <p:nvSpPr>
          <p:cNvPr id="3" name="Subtitle 2">
            <a:extLst>
              <a:ext uri="{FF2B5EF4-FFF2-40B4-BE49-F238E27FC236}">
                <a16:creationId xmlns:a16="http://schemas.microsoft.com/office/drawing/2014/main" id="{81C82EDE-FB64-FEC0-878E-57CEEAB71D3B}"/>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B0729F92-E746-319B-43B0-18AC77908BC1}"/>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Important!</a:t>
            </a:r>
          </a:p>
        </p:txBody>
      </p:sp>
      <p:pic>
        <p:nvPicPr>
          <p:cNvPr id="7172" name="Picture 4" descr="Reading Clipart Images - Free Download on Freepik">
            <a:extLst>
              <a:ext uri="{FF2B5EF4-FFF2-40B4-BE49-F238E27FC236}">
                <a16:creationId xmlns:a16="http://schemas.microsoft.com/office/drawing/2014/main" id="{C9B43568-A224-6D18-B409-FCF3046BF1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9403" y="247338"/>
            <a:ext cx="2833141" cy="2742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046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6A492D7C-7094-724D-FCCE-48FD613267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317BD9-D136-CFA8-0003-C5C23B78D0C2}"/>
              </a:ext>
            </a:extLst>
          </p:cNvPr>
          <p:cNvSpPr>
            <a:spLocks noGrp="1"/>
          </p:cNvSpPr>
          <p:nvPr>
            <p:ph type="ctrTitle"/>
          </p:nvPr>
        </p:nvSpPr>
        <p:spPr>
          <a:xfrm>
            <a:off x="408482" y="1541013"/>
            <a:ext cx="11375036" cy="3775973"/>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br>
              <a:rPr lang="en-US" sz="4400" dirty="0">
                <a:solidFill>
                  <a:srgbClr val="000000"/>
                </a:solidFill>
                <a:latin typeface="Times New Roman" panose="02020603050405020304" pitchFamily="18" charset="0"/>
              </a:rPr>
            </a:br>
            <a:br>
              <a:rPr lang="en-US" sz="4400" dirty="0">
                <a:solidFill>
                  <a:srgbClr val="000000"/>
                </a:solidFill>
                <a:latin typeface="Symbol" panose="05050102010706020507" pitchFamily="18" charset="2"/>
              </a:rPr>
            </a:br>
            <a:br>
              <a:rPr lang="en-US" sz="4400" dirty="0">
                <a:solidFill>
                  <a:srgbClr val="000000"/>
                </a:solidFill>
                <a:latin typeface="Symbol" panose="05050102010706020507" pitchFamily="18" charset="2"/>
              </a:rPr>
            </a:br>
            <a:r>
              <a:rPr lang="en-US" sz="4000" dirty="0">
                <a:solidFill>
                  <a:srgbClr val="000000"/>
                </a:solidFill>
                <a:latin typeface="+mn-lt"/>
              </a:rPr>
              <a:t>All of the Open Brochure Contest forms and instructions can be found on the National FCE website </a:t>
            </a:r>
            <a:r>
              <a:rPr lang="en-US" sz="4000" dirty="0">
                <a:solidFill>
                  <a:srgbClr val="000000"/>
                </a:solidFill>
                <a:latin typeface="+mn-lt"/>
                <a:hlinkClick r:id="rId2"/>
              </a:rPr>
              <a:t>www.nafce.org</a:t>
            </a:r>
            <a:r>
              <a:rPr lang="en-US" sz="4000" dirty="0">
                <a:solidFill>
                  <a:srgbClr val="000000"/>
                </a:solidFill>
                <a:latin typeface="+mn-lt"/>
              </a:rPr>
              <a:t> on the “Resource Page.”</a:t>
            </a: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Contact Scott Teeples (email: </a:t>
            </a:r>
            <a:r>
              <a:rPr lang="en-US" sz="4000" dirty="0">
                <a:solidFill>
                  <a:srgbClr val="000000"/>
                </a:solidFill>
                <a:latin typeface="+mn-lt"/>
                <a:hlinkClick r:id="rId3"/>
              </a:rPr>
              <a:t>sfteeples@outlook.com</a:t>
            </a:r>
            <a:r>
              <a:rPr lang="en-US" sz="4000" dirty="0">
                <a:solidFill>
                  <a:srgbClr val="000000"/>
                </a:solidFill>
                <a:latin typeface="+mn-lt"/>
              </a:rPr>
              <a:t>, cell: 541-891-6456)  if you need further instructions on where to find the forms and information. </a:t>
            </a:r>
            <a:endParaRPr lang="en-US" sz="4000" dirty="0">
              <a:latin typeface="+mn-lt"/>
            </a:endParaRPr>
          </a:p>
        </p:txBody>
      </p:sp>
      <p:sp>
        <p:nvSpPr>
          <p:cNvPr id="3" name="Subtitle 2">
            <a:extLst>
              <a:ext uri="{FF2B5EF4-FFF2-40B4-BE49-F238E27FC236}">
                <a16:creationId xmlns:a16="http://schemas.microsoft.com/office/drawing/2014/main" id="{45C7FC58-A8D7-899F-DFBF-553E2470EEA8}"/>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13E477AA-745E-DE57-F48D-7A6DABE00969}"/>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Open Brochure Contest Forms</a:t>
            </a:r>
          </a:p>
        </p:txBody>
      </p:sp>
    </p:spTree>
    <p:extLst>
      <p:ext uri="{BB962C8B-B14F-4D97-AF65-F5344CB8AC3E}">
        <p14:creationId xmlns:p14="http://schemas.microsoft.com/office/powerpoint/2010/main" val="477072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DC5D9C1D-EE1D-EB3A-0507-48E18D1F63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D74B8-E98D-4D5A-F54D-C55D39F40507}"/>
              </a:ext>
            </a:extLst>
          </p:cNvPr>
          <p:cNvSpPr>
            <a:spLocks noGrp="1"/>
          </p:cNvSpPr>
          <p:nvPr>
            <p:ph type="ctrTitle"/>
          </p:nvPr>
        </p:nvSpPr>
        <p:spPr>
          <a:xfrm>
            <a:off x="408482" y="1941169"/>
            <a:ext cx="11375036" cy="3775973"/>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br>
              <a:rPr lang="en-US" sz="4400" dirty="0">
                <a:solidFill>
                  <a:srgbClr val="000000"/>
                </a:solidFill>
                <a:latin typeface="Times New Roman" panose="02020603050405020304" pitchFamily="18" charset="0"/>
              </a:rPr>
            </a:br>
            <a:br>
              <a:rPr lang="en-US" sz="4400" dirty="0">
                <a:solidFill>
                  <a:srgbClr val="000000"/>
                </a:solidFill>
                <a:latin typeface="Symbol" panose="05050102010706020507" pitchFamily="18" charset="2"/>
              </a:rPr>
            </a:br>
            <a:br>
              <a:rPr lang="en-US" sz="4400" dirty="0">
                <a:solidFill>
                  <a:srgbClr val="000000"/>
                </a:solidFill>
                <a:latin typeface="Symbol" panose="05050102010706020507" pitchFamily="18" charset="2"/>
              </a:rPr>
            </a:br>
            <a:br>
              <a:rPr lang="en-US" sz="4000" dirty="0">
                <a:solidFill>
                  <a:srgbClr val="000000"/>
                </a:solidFill>
                <a:latin typeface="Times New Roman" panose="02020603050405020304" pitchFamily="18" charset="0"/>
              </a:rPr>
            </a:br>
            <a:br>
              <a:rPr lang="en-US" sz="4000" dirty="0">
                <a:solidFill>
                  <a:srgbClr val="000000"/>
                </a:solidFill>
                <a:latin typeface="Times New Roman" panose="02020603050405020304" pitchFamily="18" charset="0"/>
              </a:rPr>
            </a:br>
            <a:r>
              <a:rPr lang="en-US" sz="4000" dirty="0">
                <a:solidFill>
                  <a:srgbClr val="000000"/>
                </a:solidFill>
                <a:latin typeface="+mn-lt"/>
              </a:rPr>
              <a:t>Brochures can be developed on software programs such as WORD or PUBLISHER.  All Microsoft users will have WORD on their computer, but several will not have PUBLISHER. Apple software is also available. </a:t>
            </a: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Basic setting on the WORD software are: 1.</a:t>
            </a:r>
            <a:r>
              <a:rPr lang="en-US" sz="4000" b="1" dirty="0">
                <a:solidFill>
                  <a:srgbClr val="000000"/>
                </a:solidFill>
                <a:latin typeface="+mn-lt"/>
              </a:rPr>
              <a:t> Landscape format</a:t>
            </a:r>
            <a:r>
              <a:rPr lang="en-US" sz="4000" dirty="0">
                <a:solidFill>
                  <a:srgbClr val="000000"/>
                </a:solidFill>
                <a:latin typeface="+mn-lt"/>
              </a:rPr>
              <a:t>; 2. </a:t>
            </a:r>
            <a:r>
              <a:rPr lang="en-US" sz="4000" b="1" dirty="0">
                <a:solidFill>
                  <a:srgbClr val="000000"/>
                </a:solidFill>
                <a:latin typeface="+mn-lt"/>
              </a:rPr>
              <a:t>Three columns</a:t>
            </a:r>
            <a:r>
              <a:rPr lang="en-US" sz="4000" dirty="0">
                <a:solidFill>
                  <a:srgbClr val="000000"/>
                </a:solidFill>
                <a:latin typeface="+mn-lt"/>
              </a:rPr>
              <a:t>; 3.</a:t>
            </a:r>
            <a:r>
              <a:rPr lang="en-US" sz="4000" b="1" dirty="0">
                <a:solidFill>
                  <a:srgbClr val="000000"/>
                </a:solidFill>
                <a:latin typeface="+mn-lt"/>
              </a:rPr>
              <a:t> Margins: Top 0.4, Bottom 0.5, Left 0.3, and </a:t>
            </a:r>
            <a:r>
              <a:rPr lang="en-US" sz="4000" b="1" dirty="0">
                <a:solidFill>
                  <a:srgbClr val="000000"/>
                </a:solidFill>
                <a:latin typeface="Times New Roman" panose="02020603050405020304" pitchFamily="18" charset="0"/>
              </a:rPr>
              <a:t>Right 0.3</a:t>
            </a:r>
            <a:r>
              <a:rPr lang="en-US" sz="4000" dirty="0">
                <a:solidFill>
                  <a:srgbClr val="000000"/>
                </a:solidFill>
                <a:latin typeface="Times New Roman" panose="02020603050405020304" pitchFamily="18" charset="0"/>
              </a:rPr>
              <a:t>. You may have to use other settings to fit your needs. </a:t>
            </a:r>
            <a:endParaRPr lang="en-US" sz="4000" dirty="0">
              <a:latin typeface="+mn-lt"/>
            </a:endParaRPr>
          </a:p>
        </p:txBody>
      </p:sp>
      <p:sp>
        <p:nvSpPr>
          <p:cNvPr id="3" name="Subtitle 2">
            <a:extLst>
              <a:ext uri="{FF2B5EF4-FFF2-40B4-BE49-F238E27FC236}">
                <a16:creationId xmlns:a16="http://schemas.microsoft.com/office/drawing/2014/main" id="{31FB49F4-1927-7ECD-D0ED-BFD7CF9D5C0F}"/>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661D1260-8061-1425-6778-D1B7F7A33712}"/>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Basics of making a Brochure</a:t>
            </a:r>
          </a:p>
        </p:txBody>
      </p:sp>
    </p:spTree>
    <p:extLst>
      <p:ext uri="{BB962C8B-B14F-4D97-AF65-F5344CB8AC3E}">
        <p14:creationId xmlns:p14="http://schemas.microsoft.com/office/powerpoint/2010/main" val="555720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69E65266-2C9F-C9C6-81DE-16345A81EC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E710A-47D7-E6E6-9E24-47250D3A581C}"/>
              </a:ext>
            </a:extLst>
          </p:cNvPr>
          <p:cNvSpPr>
            <a:spLocks noGrp="1"/>
          </p:cNvSpPr>
          <p:nvPr>
            <p:ph type="ctrTitle"/>
          </p:nvPr>
        </p:nvSpPr>
        <p:spPr>
          <a:xfrm>
            <a:off x="408482" y="1169233"/>
            <a:ext cx="11375036" cy="5571819"/>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br>
              <a:rPr lang="en-US" sz="4400" dirty="0">
                <a:solidFill>
                  <a:srgbClr val="000000"/>
                </a:solidFill>
                <a:latin typeface="Times New Roman" panose="02020603050405020304" pitchFamily="18" charset="0"/>
              </a:rPr>
            </a:br>
            <a:br>
              <a:rPr lang="en-US" sz="4400" dirty="0">
                <a:solidFill>
                  <a:srgbClr val="000000"/>
                </a:solidFill>
                <a:latin typeface="Symbol" panose="05050102010706020507" pitchFamily="18" charset="2"/>
              </a:rPr>
            </a:br>
            <a:br>
              <a:rPr lang="en-US" sz="4400" dirty="0">
                <a:solidFill>
                  <a:srgbClr val="000000"/>
                </a:solidFill>
                <a:latin typeface="Symbol" panose="05050102010706020507" pitchFamily="18" charset="2"/>
              </a:rPr>
            </a:br>
            <a:br>
              <a:rPr lang="en-US" sz="4000" dirty="0">
                <a:solidFill>
                  <a:srgbClr val="000000"/>
                </a:solidFill>
                <a:latin typeface="Times New Roman" panose="02020603050405020304" pitchFamily="18" charset="0"/>
              </a:rPr>
            </a:br>
            <a:br>
              <a:rPr lang="en-US" sz="4000" dirty="0">
                <a:solidFill>
                  <a:srgbClr val="000000"/>
                </a:solidFill>
                <a:latin typeface="Times New Roman" panose="02020603050405020304" pitchFamily="18" charset="0"/>
              </a:rPr>
            </a:br>
            <a:r>
              <a:rPr lang="en-US" sz="4000" dirty="0">
                <a:solidFill>
                  <a:srgbClr val="000000"/>
                </a:solidFill>
                <a:latin typeface="+mn-lt"/>
              </a:rPr>
              <a:t>Make the brochure interesting.  Include </a:t>
            </a:r>
            <a:r>
              <a:rPr lang="en-US" sz="4000" b="1" dirty="0">
                <a:solidFill>
                  <a:srgbClr val="000000"/>
                </a:solidFill>
                <a:latin typeface="+mn-lt"/>
              </a:rPr>
              <a:t>FCE logos</a:t>
            </a:r>
            <a:r>
              <a:rPr lang="en-US" sz="4000" dirty="0">
                <a:solidFill>
                  <a:srgbClr val="000000"/>
                </a:solidFill>
                <a:latin typeface="+mn-lt"/>
              </a:rPr>
              <a:t>, clipart, and other things to bring the brochure to life.</a:t>
            </a: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Don’t clutter the brochure with too many items.  Don’t make the text too small or crowded. </a:t>
            </a: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Use some</a:t>
            </a:r>
            <a:r>
              <a:rPr lang="en-US" sz="4000" dirty="0">
                <a:solidFill>
                  <a:srgbClr val="FF0000"/>
                </a:solidFill>
                <a:latin typeface="+mn-lt"/>
              </a:rPr>
              <a:t> color </a:t>
            </a:r>
            <a:r>
              <a:rPr lang="en-US" sz="4000" dirty="0">
                <a:solidFill>
                  <a:srgbClr val="000000"/>
                </a:solidFill>
                <a:latin typeface="+mn-lt"/>
              </a:rPr>
              <a:t>in the brochure and have it printed in </a:t>
            </a:r>
            <a:r>
              <a:rPr lang="en-US" sz="4000" dirty="0">
                <a:solidFill>
                  <a:srgbClr val="FF0000"/>
                </a:solidFill>
                <a:latin typeface="+mn-lt"/>
              </a:rPr>
              <a:t>color.  </a:t>
            </a: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Print the brochure double sided flipping on the short side. </a:t>
            </a:r>
            <a:endParaRPr lang="en-US" sz="4000" dirty="0">
              <a:latin typeface="+mn-lt"/>
            </a:endParaRPr>
          </a:p>
        </p:txBody>
      </p:sp>
      <p:sp>
        <p:nvSpPr>
          <p:cNvPr id="3" name="Subtitle 2">
            <a:extLst>
              <a:ext uri="{FF2B5EF4-FFF2-40B4-BE49-F238E27FC236}">
                <a16:creationId xmlns:a16="http://schemas.microsoft.com/office/drawing/2014/main" id="{EB129EC6-1B01-B27A-F556-5097905437B5}"/>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D0B713CC-5CC2-3796-C9BA-92DE9B542320}"/>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Basics of making a Brochure (cont.)</a:t>
            </a:r>
          </a:p>
        </p:txBody>
      </p:sp>
    </p:spTree>
    <p:extLst>
      <p:ext uri="{BB962C8B-B14F-4D97-AF65-F5344CB8AC3E}">
        <p14:creationId xmlns:p14="http://schemas.microsoft.com/office/powerpoint/2010/main" val="519628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450788FD-4CA9-35EE-EB70-3223871E50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B325E7-A689-F1D5-C405-0740207DE7B8}"/>
              </a:ext>
            </a:extLst>
          </p:cNvPr>
          <p:cNvSpPr>
            <a:spLocks noGrp="1"/>
          </p:cNvSpPr>
          <p:nvPr>
            <p:ph type="ctrTitle"/>
          </p:nvPr>
        </p:nvSpPr>
        <p:spPr>
          <a:xfrm>
            <a:off x="273570" y="1375695"/>
            <a:ext cx="11375036" cy="5029488"/>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br>
              <a:rPr lang="en-US" sz="4400" dirty="0">
                <a:solidFill>
                  <a:srgbClr val="000000"/>
                </a:solidFill>
                <a:latin typeface="Times New Roman" panose="02020603050405020304" pitchFamily="18" charset="0"/>
              </a:rPr>
            </a:br>
            <a:r>
              <a:rPr lang="en-US" sz="4000" dirty="0">
                <a:solidFill>
                  <a:srgbClr val="000000"/>
                </a:solidFill>
                <a:latin typeface="+mn-lt"/>
              </a:rPr>
              <a:t>Include the important basis parts of the brochure and put them in their proper places.  The following slides will help.</a:t>
            </a:r>
            <a:br>
              <a:rPr lang="en-US" sz="4000" dirty="0">
                <a:solidFill>
                  <a:srgbClr val="000000"/>
                </a:solidFill>
                <a:latin typeface="+mn-lt"/>
              </a:rPr>
            </a:br>
            <a:br>
              <a:rPr lang="en-US" sz="4000" dirty="0">
                <a:solidFill>
                  <a:srgbClr val="000000"/>
                </a:solidFill>
                <a:latin typeface="+mn-lt"/>
              </a:rPr>
            </a:br>
            <a:r>
              <a:rPr lang="en-US" sz="4000" b="1" i="1" dirty="0">
                <a:solidFill>
                  <a:srgbClr val="000000"/>
                </a:solidFill>
                <a:latin typeface="+mn-lt"/>
              </a:rPr>
              <a:t>Contact Scott Teeples if you would</a:t>
            </a:r>
            <a:br>
              <a:rPr lang="en-US" sz="4000" b="1" i="1" dirty="0">
                <a:solidFill>
                  <a:srgbClr val="000000"/>
                </a:solidFill>
                <a:latin typeface="+mn-lt"/>
              </a:rPr>
            </a:br>
            <a:r>
              <a:rPr lang="en-US" sz="4000" b="1" i="1" dirty="0">
                <a:solidFill>
                  <a:srgbClr val="000000"/>
                </a:solidFill>
                <a:latin typeface="+mn-lt"/>
              </a:rPr>
              <a:t> like a WORD version of a brochure</a:t>
            </a:r>
            <a:br>
              <a:rPr lang="en-US" sz="4000" b="1" i="1" dirty="0">
                <a:solidFill>
                  <a:srgbClr val="000000"/>
                </a:solidFill>
                <a:latin typeface="+mn-lt"/>
              </a:rPr>
            </a:br>
            <a:r>
              <a:rPr lang="en-US" sz="4000" b="1" i="1" dirty="0">
                <a:solidFill>
                  <a:srgbClr val="000000"/>
                </a:solidFill>
                <a:latin typeface="+mn-lt"/>
              </a:rPr>
              <a:t> that you can edit and use.  It will </a:t>
            </a:r>
            <a:br>
              <a:rPr lang="en-US" sz="4000" b="1" i="1" dirty="0">
                <a:solidFill>
                  <a:srgbClr val="000000"/>
                </a:solidFill>
                <a:latin typeface="+mn-lt"/>
              </a:rPr>
            </a:br>
            <a:r>
              <a:rPr lang="en-US" sz="4000" b="1" i="1" dirty="0">
                <a:solidFill>
                  <a:srgbClr val="000000"/>
                </a:solidFill>
                <a:latin typeface="+mn-lt"/>
              </a:rPr>
              <a:t>come formatted. You can delete </a:t>
            </a:r>
            <a:br>
              <a:rPr lang="en-US" sz="4000" b="1" i="1" dirty="0">
                <a:solidFill>
                  <a:srgbClr val="000000"/>
                </a:solidFill>
                <a:latin typeface="+mn-lt"/>
              </a:rPr>
            </a:br>
            <a:r>
              <a:rPr lang="en-US" sz="4000" b="1" i="1" dirty="0">
                <a:solidFill>
                  <a:srgbClr val="000000"/>
                </a:solidFill>
                <a:latin typeface="+mn-lt"/>
              </a:rPr>
              <a:t>and replace the information while </a:t>
            </a:r>
            <a:br>
              <a:rPr lang="en-US" sz="4000" b="1" i="1" dirty="0">
                <a:solidFill>
                  <a:srgbClr val="000000"/>
                </a:solidFill>
                <a:latin typeface="+mn-lt"/>
              </a:rPr>
            </a:br>
            <a:r>
              <a:rPr lang="en-US" sz="4000" b="1" i="1" dirty="0">
                <a:solidFill>
                  <a:srgbClr val="000000"/>
                </a:solidFill>
                <a:latin typeface="+mn-lt"/>
              </a:rPr>
              <a:t>keeping the formatting </a:t>
            </a:r>
            <a:endParaRPr lang="en-US" sz="4000" b="1" i="1" dirty="0">
              <a:latin typeface="+mn-lt"/>
            </a:endParaRPr>
          </a:p>
        </p:txBody>
      </p:sp>
      <p:sp>
        <p:nvSpPr>
          <p:cNvPr id="3" name="Subtitle 2">
            <a:extLst>
              <a:ext uri="{FF2B5EF4-FFF2-40B4-BE49-F238E27FC236}">
                <a16:creationId xmlns:a16="http://schemas.microsoft.com/office/drawing/2014/main" id="{D1E9D1F1-E074-EA46-7537-CAE17B9DC020}"/>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F44BF781-5EF6-3758-75E4-7857C7FB9704}"/>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Basics of making a Brochure (cont.)</a:t>
            </a:r>
          </a:p>
        </p:txBody>
      </p:sp>
      <p:pic>
        <p:nvPicPr>
          <p:cNvPr id="11266" name="Picture 2" descr="31,700+ Old Telephone Stock Illustrations, Royalty-Free ...">
            <a:extLst>
              <a:ext uri="{FF2B5EF4-FFF2-40B4-BE49-F238E27FC236}">
                <a16:creationId xmlns:a16="http://schemas.microsoft.com/office/drawing/2014/main" id="{E7147239-3861-E288-9269-1845E5EB53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9706" y="3069582"/>
            <a:ext cx="3013022" cy="25776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807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EDE8C090-0583-A46D-1C08-BDFE5CEBF7B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7EA218A-D22F-A6F7-6289-2FD12905776D}"/>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pic>
        <p:nvPicPr>
          <p:cNvPr id="6" name="Picture 5" descr="A brochure with text and images">
            <a:extLst>
              <a:ext uri="{FF2B5EF4-FFF2-40B4-BE49-F238E27FC236}">
                <a16:creationId xmlns:a16="http://schemas.microsoft.com/office/drawing/2014/main" id="{3A174ED8-9F48-8F4A-1E2E-129173CAFF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338" y="1183185"/>
            <a:ext cx="6680303" cy="5162053"/>
          </a:xfrm>
          <a:prstGeom prst="rect">
            <a:avLst/>
          </a:prstGeom>
        </p:spPr>
      </p:pic>
      <p:sp>
        <p:nvSpPr>
          <p:cNvPr id="15" name="TextBox 14">
            <a:extLst>
              <a:ext uri="{FF2B5EF4-FFF2-40B4-BE49-F238E27FC236}">
                <a16:creationId xmlns:a16="http://schemas.microsoft.com/office/drawing/2014/main" id="{C46E06FA-52D6-F199-13AF-7430890234D3}"/>
              </a:ext>
            </a:extLst>
          </p:cNvPr>
          <p:cNvSpPr txBox="1"/>
          <p:nvPr/>
        </p:nvSpPr>
        <p:spPr>
          <a:xfrm>
            <a:off x="5353987" y="536854"/>
            <a:ext cx="1484026" cy="646331"/>
          </a:xfrm>
          <a:prstGeom prst="rect">
            <a:avLst/>
          </a:prstGeom>
          <a:noFill/>
        </p:spPr>
        <p:txBody>
          <a:bodyPr wrap="square" rtlCol="0">
            <a:spAutoFit/>
          </a:bodyPr>
          <a:lstStyle/>
          <a:p>
            <a:pPr algn="ctr"/>
            <a:r>
              <a:rPr lang="en-US" b="1" dirty="0"/>
              <a:t>Front Title Section</a:t>
            </a:r>
          </a:p>
        </p:txBody>
      </p:sp>
      <p:sp>
        <p:nvSpPr>
          <p:cNvPr id="17" name="TextBox 16">
            <a:extLst>
              <a:ext uri="{FF2B5EF4-FFF2-40B4-BE49-F238E27FC236}">
                <a16:creationId xmlns:a16="http://schemas.microsoft.com/office/drawing/2014/main" id="{87D7A589-1D0D-EEC9-8A60-F7C490B95C37}"/>
              </a:ext>
            </a:extLst>
          </p:cNvPr>
          <p:cNvSpPr txBox="1"/>
          <p:nvPr/>
        </p:nvSpPr>
        <p:spPr>
          <a:xfrm>
            <a:off x="2824397" y="539950"/>
            <a:ext cx="2006184" cy="646331"/>
          </a:xfrm>
          <a:prstGeom prst="rect">
            <a:avLst/>
          </a:prstGeom>
          <a:noFill/>
        </p:spPr>
        <p:txBody>
          <a:bodyPr wrap="square" rtlCol="0">
            <a:spAutoFit/>
          </a:bodyPr>
          <a:lstStyle/>
          <a:p>
            <a:pPr algn="ctr"/>
            <a:r>
              <a:rPr lang="en-US" b="1" dirty="0"/>
              <a:t>Front Center  Section</a:t>
            </a:r>
          </a:p>
        </p:txBody>
      </p:sp>
      <p:sp>
        <p:nvSpPr>
          <p:cNvPr id="18" name="TextBox 17">
            <a:extLst>
              <a:ext uri="{FF2B5EF4-FFF2-40B4-BE49-F238E27FC236}">
                <a16:creationId xmlns:a16="http://schemas.microsoft.com/office/drawing/2014/main" id="{ED9C2B92-8ABC-CAE6-A8A6-BFAD69E47725}"/>
              </a:ext>
            </a:extLst>
          </p:cNvPr>
          <p:cNvSpPr txBox="1"/>
          <p:nvPr/>
        </p:nvSpPr>
        <p:spPr>
          <a:xfrm>
            <a:off x="770823" y="512762"/>
            <a:ext cx="2006183" cy="646331"/>
          </a:xfrm>
          <a:prstGeom prst="rect">
            <a:avLst/>
          </a:prstGeom>
          <a:noFill/>
        </p:spPr>
        <p:txBody>
          <a:bodyPr wrap="square" rtlCol="0">
            <a:spAutoFit/>
          </a:bodyPr>
          <a:lstStyle/>
          <a:p>
            <a:pPr algn="ctr"/>
            <a:r>
              <a:rPr lang="en-US" b="1" dirty="0"/>
              <a:t>Front Information Section</a:t>
            </a:r>
          </a:p>
        </p:txBody>
      </p:sp>
      <p:sp>
        <p:nvSpPr>
          <p:cNvPr id="19" name="TextBox 18">
            <a:extLst>
              <a:ext uri="{FF2B5EF4-FFF2-40B4-BE49-F238E27FC236}">
                <a16:creationId xmlns:a16="http://schemas.microsoft.com/office/drawing/2014/main" id="{F1059359-CAAC-0C1A-414A-251B17670927}"/>
              </a:ext>
            </a:extLst>
          </p:cNvPr>
          <p:cNvSpPr txBox="1"/>
          <p:nvPr/>
        </p:nvSpPr>
        <p:spPr>
          <a:xfrm>
            <a:off x="7215033" y="295405"/>
            <a:ext cx="4589644" cy="6001643"/>
          </a:xfrm>
          <a:prstGeom prst="rect">
            <a:avLst/>
          </a:prstGeom>
          <a:noFill/>
        </p:spPr>
        <p:txBody>
          <a:bodyPr wrap="square" rtlCol="0">
            <a:spAutoFit/>
          </a:bodyPr>
          <a:lstStyle/>
          <a:p>
            <a:r>
              <a:rPr lang="en-US" sz="2400" b="1" dirty="0"/>
              <a:t>What’s On Each Front Section of the Font Page? </a:t>
            </a:r>
            <a:r>
              <a:rPr lang="en-US" sz="1400" b="1" dirty="0"/>
              <a:t>(when folded)</a:t>
            </a:r>
          </a:p>
          <a:p>
            <a:endParaRPr lang="en-US" sz="2400" b="1" dirty="0"/>
          </a:p>
          <a:p>
            <a:r>
              <a:rPr lang="en-US" sz="2400" b="1" dirty="0"/>
              <a:t>The Front Title Section </a:t>
            </a:r>
            <a:r>
              <a:rPr lang="en-US" sz="2400" dirty="0"/>
              <a:t>will be on the front. It should have your title, logos, clip art, etc.</a:t>
            </a:r>
          </a:p>
          <a:p>
            <a:endParaRPr lang="en-US" sz="2400" dirty="0"/>
          </a:p>
          <a:p>
            <a:r>
              <a:rPr lang="en-US" sz="2400" b="1" dirty="0"/>
              <a:t>The Front Center Section </a:t>
            </a:r>
            <a:r>
              <a:rPr lang="en-US" sz="2400" dirty="0"/>
              <a:t>will be on the back of the brochure. It should contain contact and other information. </a:t>
            </a:r>
          </a:p>
          <a:p>
            <a:endParaRPr lang="en-US" sz="2400" dirty="0"/>
          </a:p>
          <a:p>
            <a:r>
              <a:rPr lang="en-US" sz="2400" b="1" dirty="0"/>
              <a:t>The Front Information Section </a:t>
            </a:r>
            <a:r>
              <a:rPr lang="en-US" sz="2400" dirty="0"/>
              <a:t>will contain information you want in your brochure. It is folded inside of the brochure. </a:t>
            </a:r>
          </a:p>
        </p:txBody>
      </p:sp>
      <p:sp>
        <p:nvSpPr>
          <p:cNvPr id="2" name="TextBox 1">
            <a:extLst>
              <a:ext uri="{FF2B5EF4-FFF2-40B4-BE49-F238E27FC236}">
                <a16:creationId xmlns:a16="http://schemas.microsoft.com/office/drawing/2014/main" id="{E21277EC-1A63-A4E4-54A4-42DEA1F654C1}"/>
              </a:ext>
            </a:extLst>
          </p:cNvPr>
          <p:cNvSpPr txBox="1"/>
          <p:nvPr/>
        </p:nvSpPr>
        <p:spPr>
          <a:xfrm>
            <a:off x="487338" y="111127"/>
            <a:ext cx="6168294" cy="461665"/>
          </a:xfrm>
          <a:prstGeom prst="rect">
            <a:avLst/>
          </a:prstGeom>
          <a:noFill/>
        </p:spPr>
        <p:txBody>
          <a:bodyPr wrap="square" rtlCol="0">
            <a:spAutoFit/>
          </a:bodyPr>
          <a:lstStyle/>
          <a:p>
            <a:r>
              <a:rPr lang="en-US" sz="2400" b="1" dirty="0"/>
              <a:t>There are three sections on the front page</a:t>
            </a:r>
            <a:r>
              <a:rPr lang="en-US" b="1" dirty="0"/>
              <a:t>.</a:t>
            </a:r>
          </a:p>
        </p:txBody>
      </p:sp>
    </p:spTree>
    <p:extLst>
      <p:ext uri="{BB962C8B-B14F-4D97-AF65-F5344CB8AC3E}">
        <p14:creationId xmlns:p14="http://schemas.microsoft.com/office/powerpoint/2010/main" val="2675591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925E9358-E07A-55D2-48F3-4AF8C5FEF8D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AFF5E2F-5420-684A-31C6-CA71560825FD}"/>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pic>
        <p:nvPicPr>
          <p:cNvPr id="6" name="Picture 5">
            <a:extLst>
              <a:ext uri="{FF2B5EF4-FFF2-40B4-BE49-F238E27FC236}">
                <a16:creationId xmlns:a16="http://schemas.microsoft.com/office/drawing/2014/main" id="{15A382FE-E2D0-AC93-B26B-5C655FB3634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7338" y="1183185"/>
            <a:ext cx="6680303" cy="5162052"/>
          </a:xfrm>
          <a:prstGeom prst="rect">
            <a:avLst/>
          </a:prstGeom>
        </p:spPr>
      </p:pic>
      <p:sp>
        <p:nvSpPr>
          <p:cNvPr id="15" name="TextBox 14">
            <a:extLst>
              <a:ext uri="{FF2B5EF4-FFF2-40B4-BE49-F238E27FC236}">
                <a16:creationId xmlns:a16="http://schemas.microsoft.com/office/drawing/2014/main" id="{ECFB5D2F-154B-33A3-07AE-8FE31E9ADF6D}"/>
              </a:ext>
            </a:extLst>
          </p:cNvPr>
          <p:cNvSpPr txBox="1"/>
          <p:nvPr/>
        </p:nvSpPr>
        <p:spPr>
          <a:xfrm>
            <a:off x="5092908" y="545839"/>
            <a:ext cx="2006183" cy="646331"/>
          </a:xfrm>
          <a:prstGeom prst="rect">
            <a:avLst/>
          </a:prstGeom>
          <a:noFill/>
        </p:spPr>
        <p:txBody>
          <a:bodyPr wrap="square" rtlCol="0">
            <a:spAutoFit/>
          </a:bodyPr>
          <a:lstStyle/>
          <a:p>
            <a:pPr algn="ctr"/>
            <a:r>
              <a:rPr lang="en-US" b="1" dirty="0"/>
              <a:t>Back Information Section</a:t>
            </a:r>
          </a:p>
        </p:txBody>
      </p:sp>
      <p:sp>
        <p:nvSpPr>
          <p:cNvPr id="17" name="TextBox 16">
            <a:extLst>
              <a:ext uri="{FF2B5EF4-FFF2-40B4-BE49-F238E27FC236}">
                <a16:creationId xmlns:a16="http://schemas.microsoft.com/office/drawing/2014/main" id="{9090E69E-7566-678F-4C85-4E26FD4B232C}"/>
              </a:ext>
            </a:extLst>
          </p:cNvPr>
          <p:cNvSpPr txBox="1"/>
          <p:nvPr/>
        </p:nvSpPr>
        <p:spPr>
          <a:xfrm>
            <a:off x="2824397" y="539950"/>
            <a:ext cx="2152570" cy="646331"/>
          </a:xfrm>
          <a:prstGeom prst="rect">
            <a:avLst/>
          </a:prstGeom>
          <a:noFill/>
        </p:spPr>
        <p:txBody>
          <a:bodyPr wrap="square" rtlCol="0">
            <a:spAutoFit/>
          </a:bodyPr>
          <a:lstStyle/>
          <a:p>
            <a:pPr algn="ctr"/>
            <a:r>
              <a:rPr lang="en-US" b="1" dirty="0"/>
              <a:t>Back  Information  Section</a:t>
            </a:r>
          </a:p>
        </p:txBody>
      </p:sp>
      <p:sp>
        <p:nvSpPr>
          <p:cNvPr id="18" name="TextBox 17">
            <a:extLst>
              <a:ext uri="{FF2B5EF4-FFF2-40B4-BE49-F238E27FC236}">
                <a16:creationId xmlns:a16="http://schemas.microsoft.com/office/drawing/2014/main" id="{041A5228-896E-DDA5-DF9A-45063E475A7D}"/>
              </a:ext>
            </a:extLst>
          </p:cNvPr>
          <p:cNvSpPr txBox="1"/>
          <p:nvPr/>
        </p:nvSpPr>
        <p:spPr>
          <a:xfrm>
            <a:off x="770823" y="512762"/>
            <a:ext cx="2006183" cy="646331"/>
          </a:xfrm>
          <a:prstGeom prst="rect">
            <a:avLst/>
          </a:prstGeom>
          <a:noFill/>
        </p:spPr>
        <p:txBody>
          <a:bodyPr wrap="square" rtlCol="0">
            <a:spAutoFit/>
          </a:bodyPr>
          <a:lstStyle/>
          <a:p>
            <a:pPr algn="ctr"/>
            <a:r>
              <a:rPr lang="en-US" b="1" dirty="0"/>
              <a:t>Back Information Section</a:t>
            </a:r>
          </a:p>
        </p:txBody>
      </p:sp>
      <p:sp>
        <p:nvSpPr>
          <p:cNvPr id="19" name="TextBox 18">
            <a:extLst>
              <a:ext uri="{FF2B5EF4-FFF2-40B4-BE49-F238E27FC236}">
                <a16:creationId xmlns:a16="http://schemas.microsoft.com/office/drawing/2014/main" id="{1D2CB3C0-7667-AC2D-D569-FD42CBC29E24}"/>
              </a:ext>
            </a:extLst>
          </p:cNvPr>
          <p:cNvSpPr txBox="1"/>
          <p:nvPr/>
        </p:nvSpPr>
        <p:spPr>
          <a:xfrm>
            <a:off x="7304974" y="1479628"/>
            <a:ext cx="4589644" cy="4154984"/>
          </a:xfrm>
          <a:prstGeom prst="rect">
            <a:avLst/>
          </a:prstGeom>
          <a:noFill/>
        </p:spPr>
        <p:txBody>
          <a:bodyPr wrap="square" rtlCol="0">
            <a:spAutoFit/>
          </a:bodyPr>
          <a:lstStyle/>
          <a:p>
            <a:r>
              <a:rPr lang="en-US" sz="2400" b="1" dirty="0"/>
              <a:t>What’s On Each Back Section of the Back Page? </a:t>
            </a:r>
            <a:r>
              <a:rPr lang="en-US" sz="1400" b="1" dirty="0"/>
              <a:t>(when folded)</a:t>
            </a:r>
          </a:p>
          <a:p>
            <a:endParaRPr lang="en-US" sz="2400" b="1" dirty="0"/>
          </a:p>
          <a:p>
            <a:r>
              <a:rPr lang="en-US" sz="2400" b="1" dirty="0"/>
              <a:t>The Back Information Sections </a:t>
            </a:r>
            <a:r>
              <a:rPr lang="en-US" sz="2400" dirty="0"/>
              <a:t>will contain information you want in your brochure. They are all  folded inside of the brochure. </a:t>
            </a:r>
          </a:p>
          <a:p>
            <a:endParaRPr lang="en-US" sz="2400" dirty="0"/>
          </a:p>
          <a:p>
            <a:r>
              <a:rPr lang="en-US" sz="2400" dirty="0"/>
              <a:t>Be sure to include some clip art and check the formatting for great appearance. </a:t>
            </a:r>
          </a:p>
        </p:txBody>
      </p:sp>
      <p:sp>
        <p:nvSpPr>
          <p:cNvPr id="2" name="TextBox 1">
            <a:extLst>
              <a:ext uri="{FF2B5EF4-FFF2-40B4-BE49-F238E27FC236}">
                <a16:creationId xmlns:a16="http://schemas.microsoft.com/office/drawing/2014/main" id="{592D2B98-09E2-A3FB-1B5C-A9A423B1B3E1}"/>
              </a:ext>
            </a:extLst>
          </p:cNvPr>
          <p:cNvSpPr txBox="1"/>
          <p:nvPr/>
        </p:nvSpPr>
        <p:spPr>
          <a:xfrm>
            <a:off x="487338" y="111127"/>
            <a:ext cx="6168294" cy="461665"/>
          </a:xfrm>
          <a:prstGeom prst="rect">
            <a:avLst/>
          </a:prstGeom>
          <a:noFill/>
        </p:spPr>
        <p:txBody>
          <a:bodyPr wrap="square" rtlCol="0">
            <a:spAutoFit/>
          </a:bodyPr>
          <a:lstStyle/>
          <a:p>
            <a:r>
              <a:rPr lang="en-US" sz="2400" b="1" dirty="0"/>
              <a:t>There are three sections on the back page</a:t>
            </a:r>
            <a:r>
              <a:rPr lang="en-US" b="1" dirty="0"/>
              <a:t>.</a:t>
            </a:r>
          </a:p>
        </p:txBody>
      </p:sp>
    </p:spTree>
    <p:extLst>
      <p:ext uri="{BB962C8B-B14F-4D97-AF65-F5344CB8AC3E}">
        <p14:creationId xmlns:p14="http://schemas.microsoft.com/office/powerpoint/2010/main" val="28695852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275C6792-730C-3A64-204E-01C1EBFF81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641F28-4211-0D6C-ABE3-60A833524EF9}"/>
              </a:ext>
            </a:extLst>
          </p:cNvPr>
          <p:cNvSpPr>
            <a:spLocks noGrp="1"/>
          </p:cNvSpPr>
          <p:nvPr>
            <p:ph type="ctrTitle"/>
          </p:nvPr>
        </p:nvSpPr>
        <p:spPr>
          <a:xfrm>
            <a:off x="408482" y="1385348"/>
            <a:ext cx="11375036" cy="4087304"/>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br>
              <a:rPr lang="en-US" sz="4400" dirty="0">
                <a:solidFill>
                  <a:srgbClr val="000000"/>
                </a:solidFill>
                <a:latin typeface="Times New Roman" panose="02020603050405020304" pitchFamily="18" charset="0"/>
              </a:rPr>
            </a:br>
            <a:r>
              <a:rPr lang="en-US" sz="4000" dirty="0">
                <a:solidFill>
                  <a:srgbClr val="000000"/>
                </a:solidFill>
                <a:latin typeface="+mn-lt"/>
              </a:rPr>
              <a:t>Remember, “You can’t win if you don’t enter the Contest.” Do your best.  Make a brochure that can help you with FCE.  They are a wonderful tool. </a:t>
            </a: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Contact Scott Teeples if you need help.</a:t>
            </a:r>
            <a:br>
              <a:rPr lang="en-US" sz="4000" dirty="0">
                <a:solidFill>
                  <a:srgbClr val="000000"/>
                </a:solidFill>
                <a:latin typeface="+mn-lt"/>
              </a:rPr>
            </a:br>
            <a:r>
              <a:rPr lang="en-US" sz="4000" dirty="0">
                <a:solidFill>
                  <a:srgbClr val="000000"/>
                </a:solidFill>
                <a:latin typeface="+mn-lt"/>
              </a:rPr>
              <a:t> </a:t>
            </a:r>
            <a:br>
              <a:rPr lang="en-US" sz="4000" dirty="0">
                <a:solidFill>
                  <a:srgbClr val="000000"/>
                </a:solidFill>
                <a:latin typeface="+mn-lt"/>
              </a:rPr>
            </a:br>
            <a:r>
              <a:rPr lang="en-US" sz="4000" dirty="0">
                <a:solidFill>
                  <a:srgbClr val="000000"/>
                </a:solidFill>
                <a:latin typeface="+mn-lt"/>
              </a:rPr>
              <a:t> </a:t>
            </a:r>
            <a:r>
              <a:rPr lang="en-US" sz="4000" b="1" i="1" dirty="0">
                <a:solidFill>
                  <a:srgbClr val="000000"/>
                </a:solidFill>
                <a:latin typeface="+mn-lt"/>
              </a:rPr>
              <a:t>“When you become better than the </a:t>
            </a:r>
            <a:br>
              <a:rPr lang="en-US" sz="4000" b="1" i="1" dirty="0">
                <a:solidFill>
                  <a:srgbClr val="000000"/>
                </a:solidFill>
                <a:latin typeface="+mn-lt"/>
              </a:rPr>
            </a:br>
            <a:r>
              <a:rPr lang="en-US" sz="4000" b="1" i="1" dirty="0">
                <a:solidFill>
                  <a:srgbClr val="000000"/>
                </a:solidFill>
                <a:latin typeface="+mn-lt"/>
              </a:rPr>
              <a:t>teacher, he/she has done their job!”</a:t>
            </a:r>
            <a:endParaRPr lang="en-US" sz="4000" b="1" i="1" dirty="0">
              <a:latin typeface="+mn-lt"/>
            </a:endParaRPr>
          </a:p>
        </p:txBody>
      </p:sp>
      <p:sp>
        <p:nvSpPr>
          <p:cNvPr id="3" name="Subtitle 2">
            <a:extLst>
              <a:ext uri="{FF2B5EF4-FFF2-40B4-BE49-F238E27FC236}">
                <a16:creationId xmlns:a16="http://schemas.microsoft.com/office/drawing/2014/main" id="{6EAC5A2E-E5E6-B9B7-DEEC-CF5159011B67}"/>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523EA8F2-CDBA-A346-2D51-766B5A4DEF58}"/>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Questions or Comments?</a:t>
            </a:r>
          </a:p>
        </p:txBody>
      </p:sp>
      <p:pic>
        <p:nvPicPr>
          <p:cNvPr id="12290" name="Picture 2" descr="Teacher Clip Art Images - Free Download on Freepik">
            <a:extLst>
              <a:ext uri="{FF2B5EF4-FFF2-40B4-BE49-F238E27FC236}">
                <a16:creationId xmlns:a16="http://schemas.microsoft.com/office/drawing/2014/main" id="{7FA511A3-A5E0-DC19-CD53-50E8137DE3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22676" y="3049662"/>
            <a:ext cx="3044799" cy="2764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9041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28A2B9F0-54F2-953B-1895-F73FF64EF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AEF8A0-83F8-F359-4C4D-9085D0752C2C}"/>
              </a:ext>
            </a:extLst>
          </p:cNvPr>
          <p:cNvSpPr>
            <a:spLocks noGrp="1"/>
          </p:cNvSpPr>
          <p:nvPr>
            <p:ph type="ctrTitle"/>
          </p:nvPr>
        </p:nvSpPr>
        <p:spPr>
          <a:xfrm>
            <a:off x="257331" y="1559135"/>
            <a:ext cx="8916649" cy="3444069"/>
          </a:xfrm>
        </p:spPr>
        <p:txBody>
          <a:bodyPr>
            <a:normAutofit fontScale="90000"/>
          </a:bodyPr>
          <a:lstStyle/>
          <a:p>
            <a:pPr algn="l"/>
            <a:r>
              <a:rPr lang="en-US" sz="4000" b="0" i="0" dirty="0">
                <a:solidFill>
                  <a:srgbClr val="202122"/>
                </a:solidFill>
                <a:effectLst/>
                <a:latin typeface="+mn-lt"/>
              </a:rPr>
              <a:t>A </a:t>
            </a:r>
            <a:r>
              <a:rPr lang="en-US" sz="4000" b="1" i="0" dirty="0">
                <a:solidFill>
                  <a:srgbClr val="202122"/>
                </a:solidFill>
                <a:effectLst/>
                <a:latin typeface="+mn-lt"/>
              </a:rPr>
              <a:t>brochure</a:t>
            </a:r>
            <a:r>
              <a:rPr lang="en-US" sz="4000" b="0" i="0" dirty="0">
                <a:solidFill>
                  <a:srgbClr val="202122"/>
                </a:solidFill>
                <a:effectLst/>
                <a:latin typeface="+mn-lt"/>
              </a:rPr>
              <a:t> is a promotional document primarily used to introduce a company, organization, products, or services and inform prospective customers or members of the public of the benefits. </a:t>
            </a:r>
            <a:br>
              <a:rPr lang="en-US" sz="3600" dirty="0"/>
            </a:br>
            <a:br>
              <a:rPr lang="en-US" sz="3600" dirty="0"/>
            </a:br>
            <a:endParaRPr lang="en-US" sz="3600" dirty="0"/>
          </a:p>
        </p:txBody>
      </p:sp>
      <p:sp>
        <p:nvSpPr>
          <p:cNvPr id="3" name="Subtitle 2">
            <a:extLst>
              <a:ext uri="{FF2B5EF4-FFF2-40B4-BE49-F238E27FC236}">
                <a16:creationId xmlns:a16="http://schemas.microsoft.com/office/drawing/2014/main" id="{3C0D3B6D-684D-16CA-423C-0DA2CF444C95}"/>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A9FD1A32-E26C-EC64-5583-75A29BBF9AF0}"/>
              </a:ext>
            </a:extLst>
          </p:cNvPr>
          <p:cNvSpPr txBox="1"/>
          <p:nvPr/>
        </p:nvSpPr>
        <p:spPr>
          <a:xfrm>
            <a:off x="659568" y="389744"/>
            <a:ext cx="9728616" cy="1015663"/>
          </a:xfrm>
          <a:prstGeom prst="rect">
            <a:avLst/>
          </a:prstGeom>
          <a:noFill/>
        </p:spPr>
        <p:txBody>
          <a:bodyPr wrap="square" rtlCol="0">
            <a:spAutoFit/>
          </a:bodyPr>
          <a:lstStyle/>
          <a:p>
            <a:pPr algn="ctr"/>
            <a:r>
              <a:rPr lang="en-US" sz="6000" dirty="0"/>
              <a:t>What is a Brochure?</a:t>
            </a:r>
          </a:p>
        </p:txBody>
      </p:sp>
      <p:pic>
        <p:nvPicPr>
          <p:cNvPr id="9" name="Picture 8" descr="A poster with text and images&#10;&#10;Description automatically generated">
            <a:extLst>
              <a:ext uri="{FF2B5EF4-FFF2-40B4-BE49-F238E27FC236}">
                <a16:creationId xmlns:a16="http://schemas.microsoft.com/office/drawing/2014/main" id="{3AB9C02F-BA78-E3DA-4A31-CCBAC5C7DF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3980" y="247338"/>
            <a:ext cx="2505075" cy="5781675"/>
          </a:xfrm>
          <a:prstGeom prst="rect">
            <a:avLst/>
          </a:prstGeom>
        </p:spPr>
      </p:pic>
      <p:pic>
        <p:nvPicPr>
          <p:cNvPr id="1026" name="Picture 2" descr="Paper People Customers Stock Clipart | Royalty-Free | FreeImages">
            <a:extLst>
              <a:ext uri="{FF2B5EF4-FFF2-40B4-BE49-F238E27FC236}">
                <a16:creationId xmlns:a16="http://schemas.microsoft.com/office/drawing/2014/main" id="{099B34E3-8B0F-19E5-5FAE-59CA5BCA67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9093" y="4124280"/>
            <a:ext cx="5366245" cy="2343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4735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C0B7F709-6B27-BDAF-87DE-3AAB94868B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925940-9D72-5784-8DE3-0E478601F2C5}"/>
              </a:ext>
            </a:extLst>
          </p:cNvPr>
          <p:cNvSpPr>
            <a:spLocks noGrp="1"/>
          </p:cNvSpPr>
          <p:nvPr>
            <p:ph type="ctrTitle"/>
          </p:nvPr>
        </p:nvSpPr>
        <p:spPr>
          <a:xfrm>
            <a:off x="408482" y="1648250"/>
            <a:ext cx="11375036" cy="4991724"/>
          </a:xfrm>
        </p:spPr>
        <p:txBody>
          <a:bodyPr>
            <a:normAutofit fontScale="90000"/>
          </a:bodyPr>
          <a:lstStyle/>
          <a:p>
            <a:pPr algn="l"/>
            <a:br>
              <a:rPr lang="en-US" sz="4000" dirty="0">
                <a:solidFill>
                  <a:srgbClr val="000000"/>
                </a:solidFill>
                <a:latin typeface="+mn-lt"/>
              </a:rPr>
            </a:br>
            <a:br>
              <a:rPr lang="en-US" sz="4000" dirty="0">
                <a:solidFill>
                  <a:srgbClr val="000000"/>
                </a:solidFill>
                <a:latin typeface="+mn-lt"/>
              </a:rPr>
            </a:br>
            <a:br>
              <a:rPr lang="en-US" sz="4000" dirty="0">
                <a:solidFill>
                  <a:srgbClr val="000000"/>
                </a:solidFill>
                <a:latin typeface="+mn-lt"/>
              </a:rPr>
            </a:br>
            <a:br>
              <a:rPr lang="en-US" sz="4000" dirty="0">
                <a:solidFill>
                  <a:srgbClr val="000000"/>
                </a:solidFill>
                <a:latin typeface="+mn-lt"/>
              </a:rPr>
            </a:br>
            <a:br>
              <a:rPr lang="en-US" sz="4000" dirty="0">
                <a:solidFill>
                  <a:srgbClr val="000000"/>
                </a:solidFill>
                <a:latin typeface="+mn-lt"/>
              </a:rPr>
            </a:br>
            <a:br>
              <a:rPr lang="en-US" sz="4000" dirty="0">
                <a:solidFill>
                  <a:srgbClr val="000000"/>
                </a:solidFill>
                <a:latin typeface="+mn-lt"/>
              </a:rPr>
            </a:br>
            <a:br>
              <a:rPr lang="en-US" sz="4000" dirty="0">
                <a:solidFill>
                  <a:srgbClr val="000000"/>
                </a:solidFill>
                <a:latin typeface="+mn-lt"/>
              </a:rPr>
            </a:br>
            <a:r>
              <a:rPr lang="en-US" sz="4000" dirty="0">
                <a:solidFill>
                  <a:srgbClr val="000000"/>
                </a:solidFill>
                <a:latin typeface="+mn-lt"/>
              </a:rPr>
              <a:t>This contest is designed to be an opportunity for all National FCE members at all levels (state, districts, counties, clubs or individuals etc.) to compete in a National FCE contest. The brochure is to be a “stand-alone” item promoting FCE in some manner. The brochure does </a:t>
            </a:r>
            <a:r>
              <a:rPr lang="en-US" sz="4000" b="1" dirty="0">
                <a:solidFill>
                  <a:srgbClr val="000000"/>
                </a:solidFill>
                <a:latin typeface="+mn-lt"/>
              </a:rPr>
              <a:t>not </a:t>
            </a:r>
            <a:r>
              <a:rPr lang="en-US" sz="4000" dirty="0">
                <a:solidFill>
                  <a:srgbClr val="000000"/>
                </a:solidFill>
                <a:latin typeface="+mn-lt"/>
              </a:rPr>
              <a:t>have to be connected to a Program Award Contest. Brochures used in the </a:t>
            </a:r>
            <a:br>
              <a:rPr lang="en-US" sz="4000" dirty="0">
                <a:solidFill>
                  <a:srgbClr val="000000"/>
                </a:solidFill>
                <a:latin typeface="+mn-lt"/>
              </a:rPr>
            </a:br>
            <a:r>
              <a:rPr lang="en-US" sz="4000" dirty="0">
                <a:solidFill>
                  <a:srgbClr val="000000"/>
                </a:solidFill>
                <a:latin typeface="+mn-lt"/>
              </a:rPr>
              <a:t>Program Award Contest may </a:t>
            </a:r>
            <a:r>
              <a:rPr lang="en-US" sz="4000" b="1" dirty="0">
                <a:solidFill>
                  <a:srgbClr val="000000"/>
                </a:solidFill>
                <a:latin typeface="+mn-lt"/>
              </a:rPr>
              <a:t>NOT </a:t>
            </a:r>
            <a:r>
              <a:rPr lang="en-US" sz="4000" dirty="0">
                <a:solidFill>
                  <a:srgbClr val="000000"/>
                </a:solidFill>
                <a:latin typeface="+mn-lt"/>
              </a:rPr>
              <a:t>be </a:t>
            </a:r>
            <a:br>
              <a:rPr lang="en-US" sz="4000" dirty="0">
                <a:solidFill>
                  <a:srgbClr val="000000"/>
                </a:solidFill>
                <a:latin typeface="+mn-lt"/>
              </a:rPr>
            </a:br>
            <a:r>
              <a:rPr lang="en-US" sz="4000" dirty="0">
                <a:solidFill>
                  <a:srgbClr val="000000"/>
                </a:solidFill>
                <a:latin typeface="+mn-lt"/>
              </a:rPr>
              <a:t>entered in this contest. </a:t>
            </a:r>
            <a:br>
              <a:rPr lang="en-US" sz="3600" dirty="0"/>
            </a:br>
            <a:br>
              <a:rPr lang="en-US" sz="3600" dirty="0"/>
            </a:br>
            <a:endParaRPr lang="en-US" sz="3600" dirty="0"/>
          </a:p>
        </p:txBody>
      </p:sp>
      <p:sp>
        <p:nvSpPr>
          <p:cNvPr id="3" name="Subtitle 2">
            <a:extLst>
              <a:ext uri="{FF2B5EF4-FFF2-40B4-BE49-F238E27FC236}">
                <a16:creationId xmlns:a16="http://schemas.microsoft.com/office/drawing/2014/main" id="{0F957615-45B0-045B-4DDB-9E57EF4C230F}"/>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CD1D688C-6128-00EB-F80F-AEEE907C354C}"/>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Description/Purpose of the Contest</a:t>
            </a:r>
          </a:p>
        </p:txBody>
      </p:sp>
      <p:pic>
        <p:nvPicPr>
          <p:cNvPr id="2050" name="Picture 2" descr="552,524 Contest Royalty-Free Photos and Stock Images ...">
            <a:extLst>
              <a:ext uri="{FF2B5EF4-FFF2-40B4-BE49-F238E27FC236}">
                <a16:creationId xmlns:a16="http://schemas.microsoft.com/office/drawing/2014/main" id="{7448F652-A9A9-7495-7519-A7FE934A9F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7784" y="4338984"/>
            <a:ext cx="257175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518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A4295F40-5478-581D-B13D-9E02F11849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ED7261-8628-6606-51B7-80CC2226E8C3}"/>
              </a:ext>
            </a:extLst>
          </p:cNvPr>
          <p:cNvSpPr>
            <a:spLocks noGrp="1"/>
          </p:cNvSpPr>
          <p:nvPr>
            <p:ph type="ctrTitle"/>
          </p:nvPr>
        </p:nvSpPr>
        <p:spPr>
          <a:xfrm>
            <a:off x="1972456" y="65581"/>
            <a:ext cx="10219544" cy="4034553"/>
          </a:xfrm>
        </p:spPr>
        <p:txBody>
          <a:bodyPr>
            <a:normAutofit/>
          </a:bodyPr>
          <a:lstStyle/>
          <a:p>
            <a:r>
              <a:rPr lang="en-US" b="1" dirty="0">
                <a:solidFill>
                  <a:srgbClr val="000000"/>
                </a:solidFill>
                <a:latin typeface="+mn-lt"/>
              </a:rPr>
              <a:t>BROCHURES MUST PROMOTE FCE TO BE CONSIDERED FOR AWARDS </a:t>
            </a:r>
            <a:br>
              <a:rPr lang="en-US" sz="3600" dirty="0"/>
            </a:br>
            <a:br>
              <a:rPr lang="en-US" sz="3600" dirty="0"/>
            </a:br>
            <a:endParaRPr lang="en-US" sz="3600" dirty="0"/>
          </a:p>
        </p:txBody>
      </p:sp>
      <p:sp>
        <p:nvSpPr>
          <p:cNvPr id="3" name="Subtitle 2">
            <a:extLst>
              <a:ext uri="{FF2B5EF4-FFF2-40B4-BE49-F238E27FC236}">
                <a16:creationId xmlns:a16="http://schemas.microsoft.com/office/drawing/2014/main" id="{23CF9302-7F80-D979-34DF-8776A68D798D}"/>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pic>
        <p:nvPicPr>
          <p:cNvPr id="6" name="Picture 5" descr="A circular emblem with text and images&#10;&#10;Description automatically generated">
            <a:extLst>
              <a:ext uri="{FF2B5EF4-FFF2-40B4-BE49-F238E27FC236}">
                <a16:creationId xmlns:a16="http://schemas.microsoft.com/office/drawing/2014/main" id="{5C7E37D5-2990-B7A2-194E-3C3AB6413E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9379" y="3264107"/>
            <a:ext cx="2300084" cy="2228026"/>
          </a:xfrm>
          <a:prstGeom prst="rect">
            <a:avLst/>
          </a:prstGeom>
        </p:spPr>
      </p:pic>
      <p:pic>
        <p:nvPicPr>
          <p:cNvPr id="8" name="Picture 7" descr="A close-up of a logo&#10;&#10;Description automatically generated">
            <a:extLst>
              <a:ext uri="{FF2B5EF4-FFF2-40B4-BE49-F238E27FC236}">
                <a16:creationId xmlns:a16="http://schemas.microsoft.com/office/drawing/2014/main" id="{909A300E-0D9A-5C07-0F41-7D4C7F02D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3505" y="4268937"/>
            <a:ext cx="3489754" cy="1907498"/>
          </a:xfrm>
          <a:prstGeom prst="rect">
            <a:avLst/>
          </a:prstGeom>
        </p:spPr>
      </p:pic>
      <p:pic>
        <p:nvPicPr>
          <p:cNvPr id="7" name="Picture 6" descr="A sign with an umbrella on it&#10;&#10;Description automatically generated">
            <a:extLst>
              <a:ext uri="{FF2B5EF4-FFF2-40B4-BE49-F238E27FC236}">
                <a16:creationId xmlns:a16="http://schemas.microsoft.com/office/drawing/2014/main" id="{28A51F50-4AA9-3735-E984-E29B69C268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556" y="235007"/>
            <a:ext cx="1612900" cy="3695700"/>
          </a:xfrm>
          <a:prstGeom prst="rect">
            <a:avLst/>
          </a:prstGeom>
        </p:spPr>
      </p:pic>
      <p:pic>
        <p:nvPicPr>
          <p:cNvPr id="9" name="Picture 8" descr="A close-up of a logo&#10;&#10;Description automatically generated">
            <a:extLst>
              <a:ext uri="{FF2B5EF4-FFF2-40B4-BE49-F238E27FC236}">
                <a16:creationId xmlns:a16="http://schemas.microsoft.com/office/drawing/2014/main" id="{67BC7070-4911-4AB0-899B-D059DA13217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58986" y="3435108"/>
            <a:ext cx="3939509" cy="2626339"/>
          </a:xfrm>
          <a:prstGeom prst="rect">
            <a:avLst/>
          </a:prstGeom>
          <a:ln>
            <a:solidFill>
              <a:srgbClr val="156082"/>
            </a:solidFill>
          </a:ln>
          <a:effectLst>
            <a:softEdge rad="38100"/>
          </a:effectLst>
        </p:spPr>
      </p:pic>
    </p:spTree>
    <p:extLst>
      <p:ext uri="{BB962C8B-B14F-4D97-AF65-F5344CB8AC3E}">
        <p14:creationId xmlns:p14="http://schemas.microsoft.com/office/powerpoint/2010/main" val="235048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A1D45E46-F90F-0D6D-B2E3-90ACD5C78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797A27-D3A4-92BE-2C61-F1AD4E1E56AD}"/>
              </a:ext>
            </a:extLst>
          </p:cNvPr>
          <p:cNvSpPr>
            <a:spLocks noGrp="1"/>
          </p:cNvSpPr>
          <p:nvPr>
            <p:ph type="ctrTitle"/>
          </p:nvPr>
        </p:nvSpPr>
        <p:spPr>
          <a:xfrm>
            <a:off x="408482" y="1161242"/>
            <a:ext cx="11375036" cy="5353688"/>
          </a:xfrm>
        </p:spPr>
        <p:txBody>
          <a:bodyPr>
            <a:normAutofit fontScale="90000"/>
          </a:bodyPr>
          <a:lstStyle/>
          <a:p>
            <a:pPr algn="l"/>
            <a:br>
              <a:rPr lang="en-US" sz="4000" dirty="0">
                <a:solidFill>
                  <a:srgbClr val="000000"/>
                </a:solidFill>
                <a:latin typeface="Calibri" panose="020F0502020204030204" pitchFamily="34" charset="0"/>
              </a:rPr>
            </a:br>
            <a:r>
              <a:rPr lang="en-US" sz="4000" dirty="0">
                <a:solidFill>
                  <a:srgbClr val="000000"/>
                </a:solidFill>
                <a:latin typeface="Calibri" panose="020F0502020204030204" pitchFamily="34" charset="0"/>
              </a:rPr>
              <a:t> </a:t>
            </a:r>
            <a:r>
              <a:rPr lang="en-US" sz="3600" dirty="0">
                <a:solidFill>
                  <a:srgbClr val="000000"/>
                </a:solidFill>
                <a:latin typeface="Calibri" panose="020F0502020204030204" pitchFamily="34" charset="0"/>
              </a:rPr>
              <a:t>Contestants may enter </a:t>
            </a:r>
            <a:r>
              <a:rPr lang="en-US" sz="3600" b="1" dirty="0">
                <a:solidFill>
                  <a:srgbClr val="000000"/>
                </a:solidFill>
                <a:latin typeface="Calibri" panose="020F0502020204030204" pitchFamily="34" charset="0"/>
              </a:rPr>
              <a:t>ONE (1) </a:t>
            </a:r>
            <a:r>
              <a:rPr lang="en-US" sz="3600" dirty="0">
                <a:solidFill>
                  <a:srgbClr val="000000"/>
                </a:solidFill>
                <a:latin typeface="Calibri" panose="020F0502020204030204" pitchFamily="34" charset="0"/>
              </a:rPr>
              <a:t>different brochure in each of the </a:t>
            </a:r>
            <a:r>
              <a:rPr lang="en-US" sz="3600" b="1" dirty="0">
                <a:solidFill>
                  <a:srgbClr val="000000"/>
                </a:solidFill>
                <a:latin typeface="Calibri" panose="020F0502020204030204" pitchFamily="34" charset="0"/>
              </a:rPr>
              <a:t>THREE (3</a:t>
            </a:r>
            <a:r>
              <a:rPr lang="en-US" sz="3600" dirty="0">
                <a:solidFill>
                  <a:srgbClr val="000000"/>
                </a:solidFill>
                <a:latin typeface="Calibri" panose="020F0502020204030204" pitchFamily="34" charset="0"/>
              </a:rPr>
              <a:t>) following categories: </a:t>
            </a:r>
            <a:br>
              <a:rPr lang="en-US" sz="3600" dirty="0">
                <a:solidFill>
                  <a:srgbClr val="000000"/>
                </a:solidFill>
                <a:latin typeface="Calibri" panose="020F0502020204030204" pitchFamily="34" charset="0"/>
              </a:rPr>
            </a:br>
            <a:br>
              <a:rPr lang="en-US" sz="3600" dirty="0">
                <a:solidFill>
                  <a:srgbClr val="000000"/>
                </a:solidFill>
                <a:latin typeface="Calibri" panose="020F0502020204030204" pitchFamily="34" charset="0"/>
              </a:rPr>
            </a:br>
            <a:r>
              <a:rPr lang="en-US" sz="3600" dirty="0">
                <a:solidFill>
                  <a:srgbClr val="000000"/>
                </a:solidFill>
                <a:latin typeface="Calibri" panose="020F0502020204030204" pitchFamily="34" charset="0"/>
              </a:rPr>
              <a:t>1. </a:t>
            </a:r>
            <a:r>
              <a:rPr lang="en-US" sz="3600" b="1" dirty="0">
                <a:solidFill>
                  <a:srgbClr val="000000"/>
                </a:solidFill>
                <a:latin typeface="Calibri" panose="020F0502020204030204" pitchFamily="34" charset="0"/>
              </a:rPr>
              <a:t>FCE Marketing/Membership: </a:t>
            </a:r>
            <a:r>
              <a:rPr lang="en-US" sz="3600" dirty="0">
                <a:solidFill>
                  <a:srgbClr val="000000"/>
                </a:solidFill>
                <a:latin typeface="Calibri" panose="020F0502020204030204" pitchFamily="34" charset="0"/>
              </a:rPr>
              <a:t>These brochures are used to provide information about FCE to members of your communities and potential members. This could include recruitment information etc. </a:t>
            </a:r>
            <a:br>
              <a:rPr lang="en-US" sz="3600" dirty="0">
                <a:solidFill>
                  <a:srgbClr val="000000"/>
                </a:solidFill>
                <a:latin typeface="Calibri" panose="020F0502020204030204" pitchFamily="34" charset="0"/>
              </a:rPr>
            </a:br>
            <a:r>
              <a:rPr lang="en-US" sz="3600" dirty="0">
                <a:solidFill>
                  <a:srgbClr val="000000"/>
                </a:solidFill>
                <a:latin typeface="Calibri" panose="020F0502020204030204" pitchFamily="34" charset="0"/>
              </a:rPr>
              <a:t>2. </a:t>
            </a:r>
            <a:r>
              <a:rPr lang="en-US" sz="3600" b="1" dirty="0">
                <a:solidFill>
                  <a:srgbClr val="000000"/>
                </a:solidFill>
                <a:latin typeface="Calibri" panose="020F0502020204030204" pitchFamily="34" charset="0"/>
              </a:rPr>
              <a:t>FCE Tools: </a:t>
            </a:r>
            <a:r>
              <a:rPr lang="en-US" sz="3600" dirty="0">
                <a:solidFill>
                  <a:srgbClr val="000000"/>
                </a:solidFill>
                <a:latin typeface="Calibri" panose="020F0502020204030204" pitchFamily="34" charset="0"/>
              </a:rPr>
              <a:t>These brochures are used as a tool in FCE to provide information needed for FCE members or those in their communities. </a:t>
            </a:r>
            <a:br>
              <a:rPr lang="en-US" sz="3600" dirty="0">
                <a:solidFill>
                  <a:srgbClr val="000000"/>
                </a:solidFill>
                <a:latin typeface="Calibri" panose="020F0502020204030204" pitchFamily="34" charset="0"/>
              </a:rPr>
            </a:br>
            <a:r>
              <a:rPr lang="en-US" sz="3600" dirty="0">
                <a:solidFill>
                  <a:srgbClr val="000000"/>
                </a:solidFill>
                <a:latin typeface="Calibri" panose="020F0502020204030204" pitchFamily="34" charset="0"/>
              </a:rPr>
              <a:t>3. </a:t>
            </a:r>
            <a:r>
              <a:rPr lang="en-US" sz="3600" b="1" dirty="0">
                <a:solidFill>
                  <a:srgbClr val="000000"/>
                </a:solidFill>
                <a:latin typeface="Calibri" panose="020F0502020204030204" pitchFamily="34" charset="0"/>
              </a:rPr>
              <a:t>Other: </a:t>
            </a:r>
            <a:r>
              <a:rPr lang="en-US" sz="3600" dirty="0">
                <a:solidFill>
                  <a:srgbClr val="000000"/>
                </a:solidFill>
                <a:latin typeface="Calibri" panose="020F0502020204030204" pitchFamily="34" charset="0"/>
              </a:rPr>
              <a:t>These are brochures that do not fit into either of the above categories but promotes FCE in some manner. </a:t>
            </a:r>
            <a:endParaRPr lang="en-US" sz="3600" dirty="0"/>
          </a:p>
        </p:txBody>
      </p:sp>
      <p:sp>
        <p:nvSpPr>
          <p:cNvPr id="3" name="Subtitle 2">
            <a:extLst>
              <a:ext uri="{FF2B5EF4-FFF2-40B4-BE49-F238E27FC236}">
                <a16:creationId xmlns:a16="http://schemas.microsoft.com/office/drawing/2014/main" id="{94D7F5EC-DC63-5A51-115A-0ACCD6291296}"/>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BB90B2C4-91EF-F14D-24E1-9B0CE3EA83A2}"/>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Categories:</a:t>
            </a:r>
          </a:p>
        </p:txBody>
      </p:sp>
    </p:spTree>
    <p:extLst>
      <p:ext uri="{BB962C8B-B14F-4D97-AF65-F5344CB8AC3E}">
        <p14:creationId xmlns:p14="http://schemas.microsoft.com/office/powerpoint/2010/main" val="1430749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9825A7BA-0FA3-2F85-5493-245276AB3F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15E71-B94F-8FD9-162A-0172294B9A29}"/>
              </a:ext>
            </a:extLst>
          </p:cNvPr>
          <p:cNvSpPr>
            <a:spLocks noGrp="1"/>
          </p:cNvSpPr>
          <p:nvPr>
            <p:ph type="ctrTitle"/>
          </p:nvPr>
        </p:nvSpPr>
        <p:spPr>
          <a:xfrm>
            <a:off x="543393" y="1139253"/>
            <a:ext cx="11375036" cy="2480872"/>
          </a:xfrm>
        </p:spPr>
        <p:txBody>
          <a:bodyPr>
            <a:normAutofit fontScale="90000"/>
          </a:bodyPr>
          <a:lstStyle/>
          <a:p>
            <a:pPr algn="l"/>
            <a:br>
              <a:rPr lang="en-US" sz="4000" dirty="0">
                <a:solidFill>
                  <a:srgbClr val="000000"/>
                </a:solidFill>
                <a:latin typeface="Calibri" panose="020F0502020204030204" pitchFamily="34" charset="0"/>
              </a:rPr>
            </a:br>
            <a:r>
              <a:rPr lang="en-US" sz="4000" dirty="0">
                <a:latin typeface="+mn-lt"/>
              </a:rPr>
              <a:t>This contest is open to all National FCE members, in good standing, at all levels. They may enter the contest as a state, district, county, group, unit, club or individual etc. </a:t>
            </a:r>
          </a:p>
        </p:txBody>
      </p:sp>
      <p:sp>
        <p:nvSpPr>
          <p:cNvPr id="3" name="Subtitle 2">
            <a:extLst>
              <a:ext uri="{FF2B5EF4-FFF2-40B4-BE49-F238E27FC236}">
                <a16:creationId xmlns:a16="http://schemas.microsoft.com/office/drawing/2014/main" id="{8EC7F410-9082-36AF-F279-BA629C326DD9}"/>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AC6FA3D9-90C6-5385-7EB0-8472F97969A6}"/>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Open To:</a:t>
            </a:r>
          </a:p>
        </p:txBody>
      </p:sp>
      <p:pic>
        <p:nvPicPr>
          <p:cNvPr id="3074" name="Picture 2" descr="Membership Stock Illustrations – 35,896 Membership Stock ...">
            <a:extLst>
              <a:ext uri="{FF2B5EF4-FFF2-40B4-BE49-F238E27FC236}">
                <a16:creationId xmlns:a16="http://schemas.microsoft.com/office/drawing/2014/main" id="{01C61189-2DDD-9878-93DA-337C127AE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1344" y="3620125"/>
            <a:ext cx="7620000" cy="237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8105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FFD7298E-0240-6AF4-A46E-31B007403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B3F3C3-7D77-7B48-52A5-C68FB039B1ED}"/>
              </a:ext>
            </a:extLst>
          </p:cNvPr>
          <p:cNvSpPr>
            <a:spLocks noGrp="1"/>
          </p:cNvSpPr>
          <p:nvPr>
            <p:ph type="ctrTitle"/>
          </p:nvPr>
        </p:nvSpPr>
        <p:spPr>
          <a:xfrm>
            <a:off x="408482" y="1514007"/>
            <a:ext cx="11088974" cy="2480872"/>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The judging will be done by the National FCE board and/or committee with the same basic scoring categories and points as used in</a:t>
            </a:r>
            <a:br>
              <a:rPr lang="en-US" sz="4000" dirty="0">
                <a:latin typeface="+mn-lt"/>
              </a:rPr>
            </a:br>
            <a:r>
              <a:rPr lang="en-US" sz="4000" dirty="0">
                <a:latin typeface="+mn-lt"/>
              </a:rPr>
              <a:t> the National FCE Program </a:t>
            </a:r>
            <a:br>
              <a:rPr lang="en-US" sz="4000" dirty="0">
                <a:latin typeface="+mn-lt"/>
              </a:rPr>
            </a:br>
            <a:r>
              <a:rPr lang="en-US" sz="4000" dirty="0">
                <a:latin typeface="+mn-lt"/>
              </a:rPr>
              <a:t>Awards Book Brochure Contest. </a:t>
            </a:r>
          </a:p>
        </p:txBody>
      </p:sp>
      <p:sp>
        <p:nvSpPr>
          <p:cNvPr id="3" name="Subtitle 2">
            <a:extLst>
              <a:ext uri="{FF2B5EF4-FFF2-40B4-BE49-F238E27FC236}">
                <a16:creationId xmlns:a16="http://schemas.microsoft.com/office/drawing/2014/main" id="{CE1E32EB-BC72-4BB9-B65A-FFF433D06187}"/>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DF07269C-4AB4-44F1-CA57-15CB8BAC7F38}"/>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Judging:</a:t>
            </a:r>
          </a:p>
        </p:txBody>
      </p:sp>
      <p:pic>
        <p:nvPicPr>
          <p:cNvPr id="4098" name="Picture 2" descr="Judges clipart images and royalty-free illustrations ...">
            <a:extLst>
              <a:ext uri="{FF2B5EF4-FFF2-40B4-BE49-F238E27FC236}">
                <a16:creationId xmlns:a16="http://schemas.microsoft.com/office/drawing/2014/main" id="{23A07535-1F0A-F814-38F6-1C8DACE340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4160" y="3041256"/>
            <a:ext cx="4622878" cy="2758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6069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83A7BA9F-69B5-A7EA-671C-54066C1C31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884DF-08B5-EC4F-17D1-89923FFF2819}"/>
              </a:ext>
            </a:extLst>
          </p:cNvPr>
          <p:cNvSpPr>
            <a:spLocks noGrp="1"/>
          </p:cNvSpPr>
          <p:nvPr>
            <p:ph type="ctrTitle"/>
          </p:nvPr>
        </p:nvSpPr>
        <p:spPr>
          <a:xfrm>
            <a:off x="288561" y="2629761"/>
            <a:ext cx="11375036" cy="2480872"/>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r>
              <a:rPr lang="en-US" sz="4000" dirty="0">
                <a:solidFill>
                  <a:srgbClr val="000000"/>
                </a:solidFill>
                <a:latin typeface="+mn-lt"/>
              </a:rPr>
              <a:t>Winners and placers in each of the three categories will receive a conference registration voucher. First place receives $100 voucher, </a:t>
            </a:r>
            <a:br>
              <a:rPr lang="en-US" sz="4000" dirty="0">
                <a:solidFill>
                  <a:srgbClr val="000000"/>
                </a:solidFill>
                <a:latin typeface="+mn-lt"/>
              </a:rPr>
            </a:br>
            <a:r>
              <a:rPr lang="en-US" sz="4000" dirty="0">
                <a:solidFill>
                  <a:srgbClr val="000000"/>
                </a:solidFill>
                <a:latin typeface="+mn-lt"/>
              </a:rPr>
              <a:t>Second place receives </a:t>
            </a:r>
            <a:br>
              <a:rPr lang="en-US" sz="4000" dirty="0">
                <a:solidFill>
                  <a:srgbClr val="000000"/>
                </a:solidFill>
                <a:latin typeface="+mn-lt"/>
              </a:rPr>
            </a:br>
            <a:r>
              <a:rPr lang="en-US" sz="4000" dirty="0">
                <a:solidFill>
                  <a:srgbClr val="000000"/>
                </a:solidFill>
                <a:latin typeface="+mn-lt"/>
              </a:rPr>
              <a:t>a $50 voucher and </a:t>
            </a:r>
            <a:br>
              <a:rPr lang="en-US" sz="4000" dirty="0">
                <a:solidFill>
                  <a:srgbClr val="000000"/>
                </a:solidFill>
                <a:latin typeface="+mn-lt"/>
              </a:rPr>
            </a:br>
            <a:r>
              <a:rPr lang="en-US" sz="4000" dirty="0">
                <a:solidFill>
                  <a:srgbClr val="000000"/>
                </a:solidFill>
                <a:latin typeface="+mn-lt"/>
              </a:rPr>
              <a:t>Third place receives </a:t>
            </a:r>
            <a:br>
              <a:rPr lang="en-US" sz="4000" dirty="0">
                <a:solidFill>
                  <a:srgbClr val="000000"/>
                </a:solidFill>
                <a:latin typeface="+mn-lt"/>
              </a:rPr>
            </a:br>
            <a:r>
              <a:rPr lang="en-US" sz="4000" dirty="0">
                <a:solidFill>
                  <a:srgbClr val="000000"/>
                </a:solidFill>
                <a:latin typeface="+mn-lt"/>
              </a:rPr>
              <a:t>a $25 voucher. </a:t>
            </a:r>
            <a:endParaRPr lang="en-US" sz="4000" dirty="0">
              <a:latin typeface="+mn-lt"/>
            </a:endParaRPr>
          </a:p>
        </p:txBody>
      </p:sp>
      <p:sp>
        <p:nvSpPr>
          <p:cNvPr id="3" name="Subtitle 2">
            <a:extLst>
              <a:ext uri="{FF2B5EF4-FFF2-40B4-BE49-F238E27FC236}">
                <a16:creationId xmlns:a16="http://schemas.microsoft.com/office/drawing/2014/main" id="{BF1788E8-770B-D150-3A59-06021C69AB7C}"/>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0CECD2BF-60A9-3576-01FD-B00AE48BD533}"/>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Awards:</a:t>
            </a:r>
          </a:p>
        </p:txBody>
      </p:sp>
      <p:pic>
        <p:nvPicPr>
          <p:cNvPr id="5122" name="Picture 2" descr="Award Ribbon Clipart Images - Free Download on Freepik">
            <a:extLst>
              <a:ext uri="{FF2B5EF4-FFF2-40B4-BE49-F238E27FC236}">
                <a16:creationId xmlns:a16="http://schemas.microsoft.com/office/drawing/2014/main" id="{87187655-BC44-D202-7EBA-0D56ED7E93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7036" y="2821717"/>
            <a:ext cx="5248359" cy="3076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152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a:extLst>
            <a:ext uri="{FF2B5EF4-FFF2-40B4-BE49-F238E27FC236}">
              <a16:creationId xmlns:a16="http://schemas.microsoft.com/office/drawing/2014/main" id="{D985004B-2684-CF11-E34F-CCA19961D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70745-03C6-1C30-670A-0887275B1098}"/>
              </a:ext>
            </a:extLst>
          </p:cNvPr>
          <p:cNvSpPr>
            <a:spLocks noGrp="1"/>
          </p:cNvSpPr>
          <p:nvPr>
            <p:ph type="ctrTitle"/>
          </p:nvPr>
        </p:nvSpPr>
        <p:spPr>
          <a:xfrm>
            <a:off x="408482" y="1313074"/>
            <a:ext cx="11375036" cy="4360703"/>
          </a:xfrm>
        </p:spPr>
        <p:txBody>
          <a:bodyPr>
            <a:normAutofit fontScale="90000"/>
          </a:bodyPr>
          <a:lstStyle/>
          <a:p>
            <a:pPr algn="l"/>
            <a:br>
              <a:rPr lang="en-US" sz="4000" dirty="0">
                <a:solidFill>
                  <a:srgbClr val="000000"/>
                </a:solidFill>
                <a:latin typeface="Calibri" panose="020F0502020204030204" pitchFamily="34" charset="0"/>
              </a:rPr>
            </a:br>
            <a:br>
              <a:rPr lang="en-US" dirty="0"/>
            </a:br>
            <a:r>
              <a:rPr lang="en-US" sz="4000" dirty="0">
                <a:latin typeface="+mn-lt"/>
              </a:rPr>
              <a:t> </a:t>
            </a:r>
            <a:br>
              <a:rPr lang="en-US" sz="4400" dirty="0">
                <a:solidFill>
                  <a:srgbClr val="000000"/>
                </a:solidFill>
                <a:latin typeface="Calibri" panose="020F0502020204030204" pitchFamily="34" charset="0"/>
              </a:rPr>
            </a:br>
            <a:r>
              <a:rPr lang="en-US" sz="4400" dirty="0">
                <a:solidFill>
                  <a:srgbClr val="000000"/>
                </a:solidFill>
                <a:latin typeface="Calibri" panose="020F0502020204030204" pitchFamily="34" charset="0"/>
              </a:rPr>
              <a:t> </a:t>
            </a:r>
            <a:br>
              <a:rPr lang="en-US" sz="4400" dirty="0">
                <a:solidFill>
                  <a:srgbClr val="000000"/>
                </a:solidFill>
                <a:latin typeface="Times New Roman" panose="02020603050405020304" pitchFamily="18" charset="0"/>
              </a:rPr>
            </a:br>
            <a:r>
              <a:rPr lang="en-US" sz="4400" dirty="0">
                <a:solidFill>
                  <a:srgbClr val="000000"/>
                </a:solidFill>
                <a:latin typeface="+mn-lt"/>
              </a:rPr>
              <a:t> </a:t>
            </a:r>
            <a:br>
              <a:rPr lang="en-US" sz="4400" dirty="0">
                <a:solidFill>
                  <a:srgbClr val="000000"/>
                </a:solidFill>
                <a:latin typeface="Times New Roman" panose="02020603050405020304" pitchFamily="18" charset="0"/>
              </a:rPr>
            </a:br>
            <a:r>
              <a:rPr lang="en-US" sz="4000" dirty="0">
                <a:solidFill>
                  <a:srgbClr val="000000"/>
                </a:solidFill>
                <a:latin typeface="Times New Roman" panose="02020603050405020304" pitchFamily="18" charset="0"/>
              </a:rPr>
              <a:t>Brochures not adhering to all rules and instructions </a:t>
            </a:r>
            <a:r>
              <a:rPr lang="en-US" sz="4000" b="1" dirty="0">
                <a:solidFill>
                  <a:srgbClr val="000000"/>
                </a:solidFill>
                <a:latin typeface="Times New Roman" panose="02020603050405020304" pitchFamily="18" charset="0"/>
              </a:rPr>
              <a:t>may </a:t>
            </a:r>
            <a:r>
              <a:rPr lang="en-US" sz="4000" dirty="0">
                <a:solidFill>
                  <a:srgbClr val="000000"/>
                </a:solidFill>
                <a:latin typeface="Times New Roman" panose="02020603050405020304" pitchFamily="18" charset="0"/>
              </a:rPr>
              <a:t>become ineligible for awards. </a:t>
            </a:r>
            <a:br>
              <a:rPr lang="en-US" sz="4000" dirty="0">
                <a:solidFill>
                  <a:srgbClr val="000000"/>
                </a:solidFill>
                <a:latin typeface="Times New Roman" panose="02020603050405020304" pitchFamily="18" charset="0"/>
              </a:rPr>
            </a:br>
            <a:br>
              <a:rPr lang="en-US" sz="4000" dirty="0">
                <a:solidFill>
                  <a:srgbClr val="000000"/>
                </a:solidFill>
                <a:latin typeface="Times New Roman" panose="02020603050405020304" pitchFamily="18" charset="0"/>
              </a:rPr>
            </a:br>
            <a:r>
              <a:rPr lang="en-US" sz="4000" dirty="0">
                <a:solidFill>
                  <a:srgbClr val="000000"/>
                </a:solidFill>
                <a:latin typeface="Times New Roman" panose="02020603050405020304" pitchFamily="18" charset="0"/>
              </a:rPr>
              <a:t>The FCE logo used on the front of the brochure can be from any level of FCE including national, state, district, county, group, unit, or club etc. </a:t>
            </a:r>
            <a:r>
              <a:rPr lang="en-US" sz="4000" b="1" dirty="0">
                <a:solidFill>
                  <a:srgbClr val="000000"/>
                </a:solidFill>
                <a:latin typeface="Times New Roman" panose="02020603050405020304" pitchFamily="18" charset="0"/>
              </a:rPr>
              <a:t>If the National </a:t>
            </a:r>
            <a:br>
              <a:rPr lang="en-US" sz="4000" b="1" dirty="0">
                <a:solidFill>
                  <a:srgbClr val="000000"/>
                </a:solidFill>
                <a:latin typeface="Times New Roman" panose="02020603050405020304" pitchFamily="18" charset="0"/>
              </a:rPr>
            </a:br>
            <a:r>
              <a:rPr lang="en-US" sz="4000" b="1" dirty="0">
                <a:solidFill>
                  <a:srgbClr val="000000"/>
                </a:solidFill>
                <a:latin typeface="Times New Roman" panose="02020603050405020304" pitchFamily="18" charset="0"/>
              </a:rPr>
              <a:t>FCE logo is used, a license agreement</a:t>
            </a:r>
            <a:br>
              <a:rPr lang="en-US" sz="4000" b="1" dirty="0">
                <a:solidFill>
                  <a:srgbClr val="000000"/>
                </a:solidFill>
                <a:latin typeface="Times New Roman" panose="02020603050405020304" pitchFamily="18" charset="0"/>
              </a:rPr>
            </a:br>
            <a:r>
              <a:rPr lang="en-US" sz="4000" b="1" dirty="0">
                <a:solidFill>
                  <a:srgbClr val="000000"/>
                </a:solidFill>
                <a:latin typeface="Times New Roman" panose="02020603050405020304" pitchFamily="18" charset="0"/>
              </a:rPr>
              <a:t> must be obtained from National FCE. </a:t>
            </a:r>
            <a:br>
              <a:rPr lang="en-US" sz="4000" dirty="0">
                <a:solidFill>
                  <a:srgbClr val="000000"/>
                </a:solidFill>
                <a:latin typeface="Times New Roman" panose="02020603050405020304" pitchFamily="18" charset="0"/>
              </a:rPr>
            </a:br>
            <a:endParaRPr lang="en-US" sz="4000" dirty="0">
              <a:latin typeface="+mn-lt"/>
            </a:endParaRPr>
          </a:p>
        </p:txBody>
      </p:sp>
      <p:sp>
        <p:nvSpPr>
          <p:cNvPr id="3" name="Subtitle 2">
            <a:extLst>
              <a:ext uri="{FF2B5EF4-FFF2-40B4-BE49-F238E27FC236}">
                <a16:creationId xmlns:a16="http://schemas.microsoft.com/office/drawing/2014/main" id="{66725A32-29A8-1279-F621-C7477545A381}"/>
              </a:ext>
            </a:extLst>
          </p:cNvPr>
          <p:cNvSpPr>
            <a:spLocks noGrp="1"/>
          </p:cNvSpPr>
          <p:nvPr>
            <p:ph type="subTitle" idx="1"/>
          </p:nvPr>
        </p:nvSpPr>
        <p:spPr>
          <a:xfrm>
            <a:off x="8529403" y="6345238"/>
            <a:ext cx="3662597" cy="265424"/>
          </a:xfrm>
        </p:spPr>
        <p:txBody>
          <a:bodyPr>
            <a:normAutofit fontScale="92500" lnSpcReduction="20000"/>
          </a:bodyPr>
          <a:lstStyle/>
          <a:p>
            <a:r>
              <a:rPr lang="en-US" sz="1600" dirty="0"/>
              <a:t>2025 Midyear Conference Presentation</a:t>
            </a:r>
          </a:p>
        </p:txBody>
      </p:sp>
      <p:sp>
        <p:nvSpPr>
          <p:cNvPr id="5" name="TextBox 4">
            <a:extLst>
              <a:ext uri="{FF2B5EF4-FFF2-40B4-BE49-F238E27FC236}">
                <a16:creationId xmlns:a16="http://schemas.microsoft.com/office/drawing/2014/main" id="{A3073794-C7E5-33FF-7A17-0467B2767EAE}"/>
              </a:ext>
            </a:extLst>
          </p:cNvPr>
          <p:cNvSpPr txBox="1"/>
          <p:nvPr/>
        </p:nvSpPr>
        <p:spPr>
          <a:xfrm>
            <a:off x="134911" y="389744"/>
            <a:ext cx="11932171" cy="923330"/>
          </a:xfrm>
          <a:prstGeom prst="rect">
            <a:avLst/>
          </a:prstGeom>
          <a:noFill/>
        </p:spPr>
        <p:txBody>
          <a:bodyPr wrap="square" rtlCol="0">
            <a:spAutoFit/>
          </a:bodyPr>
          <a:lstStyle/>
          <a:p>
            <a:pPr algn="ctr"/>
            <a:r>
              <a:rPr lang="en-US" sz="5400" b="1" dirty="0"/>
              <a:t>Other Instructions</a:t>
            </a:r>
          </a:p>
        </p:txBody>
      </p:sp>
      <p:pic>
        <p:nvPicPr>
          <p:cNvPr id="6" name="Picture 5" descr="A close-up of a logo&#10;&#10;Description automatically generated">
            <a:extLst>
              <a:ext uri="{FF2B5EF4-FFF2-40B4-BE49-F238E27FC236}">
                <a16:creationId xmlns:a16="http://schemas.microsoft.com/office/drawing/2014/main" id="{4B3E7A52-B650-91C5-AB55-963AE8BD05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0842" y="3759420"/>
            <a:ext cx="3662596" cy="2301879"/>
          </a:xfrm>
          <a:prstGeom prst="rect">
            <a:avLst/>
          </a:prstGeom>
        </p:spPr>
      </p:pic>
    </p:spTree>
    <p:extLst>
      <p:ext uri="{BB962C8B-B14F-4D97-AF65-F5344CB8AC3E}">
        <p14:creationId xmlns:p14="http://schemas.microsoft.com/office/powerpoint/2010/main" val="17526800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Gallery</Template>
  <TotalTime>310</TotalTime>
  <Words>1428</Words>
  <Application>Microsoft Office PowerPoint</Application>
  <PresentationFormat>Widescreen</PresentationFormat>
  <Paragraphs>72</Paragraphs>
  <Slides>19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Aptos Display</vt:lpstr>
      <vt:lpstr>Arial</vt:lpstr>
      <vt:lpstr>Calibri</vt:lpstr>
      <vt:lpstr>Symbol</vt:lpstr>
      <vt:lpstr>Times New Roman</vt:lpstr>
      <vt:lpstr>Office Theme</vt:lpstr>
      <vt:lpstr>National Association for Family and Community Education Open Brochure Contest          Presentation by Scott Teeples</vt:lpstr>
      <vt:lpstr>A brochure is a promotional document primarily used to introduce a company, organization, products, or services and inform prospective customers or members of the public of the benefits.   </vt:lpstr>
      <vt:lpstr>       This contest is designed to be an opportunity for all National FCE members at all levels (state, districts, counties, clubs or individuals etc.) to compete in a National FCE contest. The brochure is to be a “stand-alone” item promoting FCE in some manner. The brochure does not have to be connected to a Program Award Contest. Brochures used in the  Program Award Contest may NOT be  entered in this contest.   </vt:lpstr>
      <vt:lpstr>BROCHURES MUST PROMOTE FCE TO BE CONSIDERED FOR AWARDS   </vt:lpstr>
      <vt:lpstr>  Contestants may enter ONE (1) different brochure in each of the THREE (3) following categories:   1. FCE Marketing/Membership: These brochures are used to provide information about FCE to members of your communities and potential members. This could include recruitment information etc.  2. FCE Tools: These brochures are used as a tool in FCE to provide information needed for FCE members or those in their communities.  3. Other: These are brochures that do not fit into either of the above categories but promotes FCE in some manner. </vt:lpstr>
      <vt:lpstr> This contest is open to all National FCE members, in good standing, at all levels. They may enter the contest as a state, district, county, group, unit, club or individual etc. </vt:lpstr>
      <vt:lpstr>   The judging will be done by the National FCE board and/or committee with the same basic scoring categories and points as used in  the National FCE Program  Awards Book Brochure Contest. </vt:lpstr>
      <vt:lpstr>       Winners and placers in each of the three categories will receive a conference registration voucher. First place receives $100 voucher,  Second place receives  a $50 voucher and  Third place receives  a $25 voucher. </vt:lpstr>
      <vt:lpstr>        Brochures not adhering to all rules and instructions may become ineligible for awards.   The FCE logo used on the front of the brochure can be from any level of FCE including national, state, district, county, group, unit, or club etc. If the National  FCE logo is used, a license agreement  must be obtained from National FCE.  </vt:lpstr>
      <vt:lpstr>         Contact information, located on the back of the brochure, should include things such as the name of organization or group, addresses, phone numbers, web site addresses and other important contact information.   Each brochure contestant must email the brochure computer file or email the scanned brochure to the National FCE Headquarters and the current National FCE President on/or before April 15 of the current year.  Please ask for confirmation of your email </vt:lpstr>
      <vt:lpstr>          An option would be to bring, or send, a minimum of 30 original brochures to the National FCE Conference. These would be laid out and shared with those attending the conference in the display area OR put  in the conference welcome bag.   Contestants are encouraged, but not  required, to attend the National  FCE Conference. </vt:lpstr>
      <vt:lpstr>          Read all the instructions and guidelines  listed in the Open Brochure Contest  Instructions.  Review and understand the Open Brochure Judging Sheet. Read it carefully and understand each of the areas the brochure is judged on.   Make sure your brochures and entry forms are submitted via email to National FCE headquarters on/before April 15. </vt:lpstr>
      <vt:lpstr>          All of the Open Brochure Contest forms and instructions can be found on the National FCE website www.nafce.org on the “Resource Page.”  Contact Scott Teeples (email: sfteeples@outlook.com, cell: 541-891-6456)  if you need further instructions on where to find the forms and information. </vt:lpstr>
      <vt:lpstr>            Brochures can be developed on software programs such as WORD or PUBLISHER.  All Microsoft users will have WORD on their computer, but several will not have PUBLISHER. Apple software is also available.   Basic setting on the WORD software are: 1. Landscape format; 2. Three columns; 3. Margins: Top 0.4, Bottom 0.5, Left 0.3, and Right 0.3. You may have to use other settings to fit your needs. </vt:lpstr>
      <vt:lpstr>            Make the brochure interesting.  Include FCE logos, clipart, and other things to bring the brochure to life.  Don’t clutter the brochure with too many items.  Don’t make the text too small or crowded.   Use some color in the brochure and have it printed in color.    Print the brochure double sided flipping on the short side. </vt:lpstr>
      <vt:lpstr>        Include the important basis parts of the brochure and put them in their proper places.  The following slides will help.  Contact Scott Teeples if you would  like a WORD version of a brochure  that you can edit and use.  It will  come formatted. You can delete  and replace the information while  keeping the formatting </vt:lpstr>
      <vt:lpstr>PowerPoint Presentation</vt:lpstr>
      <vt:lpstr>PowerPoint Presentation</vt:lpstr>
      <vt:lpstr>        Remember, “You can’t win if you don’t enter the Contest.” Do your best.  Make a brochure that can help you with FCE.  They are a wonderful tool.   Contact Scott Teeples if you need help.    “When you become better than the  teacher, he/she has done their job!”</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Scott Teeples</dc:creator>
  <cp:lastModifiedBy>Scott Teeples</cp:lastModifiedBy>
  <cp:revision>1</cp:revision>
  <dcterms:created xsi:type="dcterms:W3CDTF">2024-11-30T20:08:09Z</dcterms:created>
  <dcterms:modified xsi:type="dcterms:W3CDTF">2026-08-20T14:52:33Z</dcterms:modified>
</cp:coreProperties>
</file>